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4.jpg" ContentType="image/jpeg"/>
  <Override PartName="/ppt/media/image7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305" r:id="rId3"/>
    <p:sldId id="257" r:id="rId4"/>
    <p:sldId id="308" r:id="rId5"/>
    <p:sldId id="367" r:id="rId6"/>
    <p:sldId id="260" r:id="rId7"/>
    <p:sldId id="258" r:id="rId8"/>
    <p:sldId id="259" r:id="rId9"/>
    <p:sldId id="311" r:id="rId10"/>
    <p:sldId id="314" r:id="rId11"/>
    <p:sldId id="368" r:id="rId12"/>
    <p:sldId id="369" r:id="rId13"/>
    <p:sldId id="318" r:id="rId14"/>
    <p:sldId id="370" r:id="rId15"/>
    <p:sldId id="261" r:id="rId16"/>
    <p:sldId id="319" r:id="rId17"/>
    <p:sldId id="31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71" r:id="rId49"/>
    <p:sldId id="301" r:id="rId50"/>
    <p:sldId id="302" r:id="rId51"/>
    <p:sldId id="303" r:id="rId52"/>
    <p:sldId id="304" r:id="rId53"/>
    <p:sldId id="361" r:id="rId54"/>
    <p:sldId id="362" r:id="rId55"/>
    <p:sldId id="307" r:id="rId56"/>
    <p:sldId id="363" r:id="rId57"/>
    <p:sldId id="364" r:id="rId58"/>
    <p:sldId id="372" r:id="rId59"/>
    <p:sldId id="360" r:id="rId60"/>
    <p:sldId id="377" r:id="rId61"/>
    <p:sldId id="373" r:id="rId62"/>
    <p:sldId id="374" r:id="rId63"/>
    <p:sldId id="379" r:id="rId64"/>
    <p:sldId id="378" r:id="rId65"/>
    <p:sldId id="312" r:id="rId66"/>
    <p:sldId id="375" r:id="rId67"/>
    <p:sldId id="376" r:id="rId68"/>
    <p:sldId id="396" r:id="rId69"/>
    <p:sldId id="313" r:id="rId70"/>
    <p:sldId id="345" r:id="rId71"/>
    <p:sldId id="346" r:id="rId72"/>
    <p:sldId id="347" r:id="rId73"/>
    <p:sldId id="315" r:id="rId74"/>
    <p:sldId id="316" r:id="rId75"/>
    <p:sldId id="317" r:id="rId76"/>
    <p:sldId id="309" r:id="rId77"/>
    <p:sldId id="306" r:id="rId78"/>
    <p:sldId id="340" r:id="rId79"/>
    <p:sldId id="341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42" r:id="rId92"/>
    <p:sldId id="382" r:id="rId93"/>
    <p:sldId id="380" r:id="rId94"/>
    <p:sldId id="381" r:id="rId95"/>
    <p:sldId id="384" r:id="rId96"/>
    <p:sldId id="383" r:id="rId97"/>
    <p:sldId id="267" r:id="rId98"/>
    <p:sldId id="339" r:id="rId99"/>
    <p:sldId id="343" r:id="rId100"/>
    <p:sldId id="325" r:id="rId101"/>
    <p:sldId id="327" r:id="rId102"/>
    <p:sldId id="329" r:id="rId103"/>
    <p:sldId id="335" r:id="rId104"/>
    <p:sldId id="333" r:id="rId105"/>
    <p:sldId id="337" r:id="rId106"/>
    <p:sldId id="348" r:id="rId107"/>
    <p:sldId id="349" r:id="rId108"/>
    <p:sldId id="350" r:id="rId109"/>
    <p:sldId id="353" r:id="rId110"/>
    <p:sldId id="354" r:id="rId111"/>
    <p:sldId id="355" r:id="rId112"/>
    <p:sldId id="356" r:id="rId113"/>
    <p:sldId id="358" r:id="rId114"/>
    <p:sldId id="359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5E0B4"/>
    <a:srgbClr val="000000"/>
    <a:srgbClr val="EC5F0D"/>
    <a:srgbClr val="000101"/>
    <a:srgbClr val="0171AC"/>
    <a:srgbClr val="049B73"/>
    <a:srgbClr val="F3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8"/>
    <p:restoredTop sz="94366"/>
  </p:normalViewPr>
  <p:slideViewPr>
    <p:cSldViewPr snapToGrid="0" snapToObjects="1" showGuides="1">
      <p:cViewPr>
        <p:scale>
          <a:sx n="70" d="100"/>
          <a:sy n="70" d="100"/>
        </p:scale>
        <p:origin x="320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EECCD-0175-2345-A4E0-155A50FE3269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697D9-50D1-4F4B-882D-947F2593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97D9-50D1-4F4B-882D-947F2593F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97D9-50D1-4F4B-882D-947F2593F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97D9-50D1-4F4B-882D-947F2593FC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0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97D9-50D1-4F4B-882D-947F2593FC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97D9-50D1-4F4B-882D-947F2593FC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54B8-5C5D-0149-95EB-497D4C283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4585-D15A-D34F-85AD-1BB0BCE9A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06AC-7B86-AF4E-BAC6-DDD0A5EA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DA93-0B46-9E4C-A325-F7CF043F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155C0-A62D-C445-AF52-C18E8DD9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234-6216-9249-923D-2113BF51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D750F-2AC1-E446-9E71-A9775C735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87D06-FAC8-F14A-A70E-15DD81CA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12AB1-C5C0-D340-9C5D-AE186A29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D681-AB64-104C-AF6B-7D32D11B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58851-FB41-3D4C-A0BA-3B579ACD7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50533-9F2C-2D44-826C-4BD712EC7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9FC8-6E3E-904E-A737-064FBF03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87C9-8E6D-F741-9FF2-363EB967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9FD2-2451-8A4F-B9EC-00A0AD32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4FD4-9852-E149-B3C0-C69B4908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>
            <a:lvl1pPr algn="l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34D0-55A7-D74A-A4CC-0F2066AD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36411-BFCA-3F4C-B0BE-6DCA1F7B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54D4-B9BC-F441-A7CB-FA533FE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FEF8-15D7-AE4E-9100-F433809A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2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7632-4AC4-CB4F-95E4-5B93C7FB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55370-0340-FF42-BC17-0F293FE2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ECD9-1190-4F4C-85E1-EF5FD612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D5C0-8235-0A45-A3AD-FC53A59C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5476C-BC13-4E49-A0DA-AEC9E288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BB7D-E3C3-1644-89C8-6A2CABCF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0BB0-1F3B-E34E-A40A-601A74139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20A69-944C-9841-AE2D-B36D4C0A3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9690-C317-A34B-9253-A3B0241F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7EE04-B8AF-C441-A527-EFE1F6E8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6BB2B-C848-A446-B6C7-B61856C8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9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FD20-84A7-E84B-A0FB-5F77D126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13A8-3900-CE4E-A50F-ADE710EC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EBFC9-19F8-A44F-82AF-5651F2708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448DB-9864-8D4E-BEAE-6BF51EB85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0F255-1315-E140-A3D6-64F416DE0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D57EE-9BE6-D64C-BAC6-14363457D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FA091-6EDA-594B-9CA2-46D95D0B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26BCE-C364-F445-B6B1-BD260DF6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208A-7263-1045-86A7-B2B5274E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2537D-1545-CB43-9427-11DD4E00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EC0C4-9D4C-114D-9BD1-42E7B6E5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CA2C5-5630-9E4E-86E3-E0648ADC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6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EBE20-7B1D-934D-9A7F-BB0BEDFC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901F8-6082-F149-BE5C-7C1011F3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F285-5F23-C44A-B7DD-8F5F89D9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5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6953-2F1F-8145-BFC2-F964D819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6F2D-777F-0B40-9FE2-18007008E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9D75-0FE4-0849-8FB5-DBA79A6AD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F68BB-36CB-3646-BDA2-9215F30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8460-F475-9B4C-8257-1AFE1C79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5D91A-24C9-304F-B7CD-09AC2CE4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C13E-6157-3B4B-98AE-1D78FFBC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995A4-AF32-2843-ACAE-C17D922F5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F0B0E-B66E-2846-8EE5-255ED9EF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A9C27-C01A-2646-B59E-CB4F9063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F33C1-6C35-E44C-8C1B-19675284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FE66-5FDF-8640-8248-F778660A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0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BE012-A745-0441-B891-E6066C7E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0D901-48BC-1C4D-9216-672D0FF5F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F9EEA-E4B4-EC4E-AC00-908C28A12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7AA0E-C65D-1749-A41D-CBDBD95B5FEF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11EC-DC50-CC47-A3A4-1B45B924D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926F-1741-B042-8032-1ADFA2541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5E8A7-9CC9-CD46-90B9-C9641FCB8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jpg"/><Relationship Id="rId7" Type="http://schemas.openxmlformats.org/officeDocument/2006/relationships/image" Target="../media/image1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hyperlink" Target="http://dnatech.genomecenter.ucdavis.edu/2015/05/07/&#64257;rst-hiseq-3000-data-downloa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65D5-79C9-4444-B168-9A42E7F10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85" y="138945"/>
            <a:ext cx="9766300" cy="3044977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Whole-Genome sequencing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284E8F-85F4-4B49-AE06-666DA9EF80B1}"/>
              </a:ext>
            </a:extLst>
          </p:cNvPr>
          <p:cNvSpPr/>
          <p:nvPr/>
        </p:nvSpPr>
        <p:spPr>
          <a:xfrm>
            <a:off x="0" y="4762500"/>
            <a:ext cx="12192000" cy="774700"/>
          </a:xfrm>
          <a:prstGeom prst="rect">
            <a:avLst/>
          </a:prstGeom>
          <a:solidFill>
            <a:schemeClr val="bg2">
              <a:lumMod val="50000"/>
              <a:alpha val="259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85D4B-7444-2B4B-B062-6D11B5DE3627}"/>
              </a:ext>
            </a:extLst>
          </p:cNvPr>
          <p:cNvGrpSpPr/>
          <p:nvPr/>
        </p:nvGrpSpPr>
        <p:grpSpPr>
          <a:xfrm>
            <a:off x="3850318" y="4315091"/>
            <a:ext cx="1793664" cy="1602748"/>
            <a:chOff x="6901723" y="4169456"/>
            <a:chExt cx="1793664" cy="16027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E65840-B7EE-1449-8112-4FD5C101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3311">
              <a:off x="7267779" y="4169456"/>
              <a:ext cx="1279348" cy="12793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9B6850-8681-DF48-8B7A-A12AE6F1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6990700" y="4224641"/>
              <a:ext cx="780891" cy="7808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F06E17-33C2-9341-9838-BFEFC010F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8024777" y="4856263"/>
              <a:ext cx="670610" cy="6706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0922F-3339-4A47-BBED-EE40B74A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901723" y="5101594"/>
              <a:ext cx="670610" cy="67061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DCFD1D-9449-A844-AD4B-188267E8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2" y="4226539"/>
            <a:ext cx="1704486" cy="1704486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753927-DD6E-2945-A0B7-E9B485F2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922" y="4226539"/>
            <a:ext cx="1387884" cy="1844061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18E57E-26D4-824D-96F3-1FED62A42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747" y="4387400"/>
            <a:ext cx="1568634" cy="1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ABF-FB28-7A48-9EBC-3BE7C0D9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Sanger sequencing</a:t>
            </a:r>
            <a:endParaRPr lang="en-US" dirty="0"/>
          </a:p>
        </p:txBody>
      </p:sp>
      <p:pic>
        <p:nvPicPr>
          <p:cNvPr id="6" name="Picture 5" descr="A diagram of dna sequence&#10;&#10;Description automatically generated">
            <a:extLst>
              <a:ext uri="{FF2B5EF4-FFF2-40B4-BE49-F238E27FC236}">
                <a16:creationId xmlns:a16="http://schemas.microsoft.com/office/drawing/2014/main" id="{7A22E7BD-563F-C84C-8342-B54095F7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64" y="1343818"/>
            <a:ext cx="7426272" cy="5183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7E719-04D7-0D48-AEBD-ECD9C446ABA4}"/>
              </a:ext>
            </a:extLst>
          </p:cNvPr>
          <p:cNvSpPr txBox="1"/>
          <p:nvPr/>
        </p:nvSpPr>
        <p:spPr>
          <a:xfrm>
            <a:off x="0" y="652719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/articles/s41587-023-01986-3</a:t>
            </a:r>
          </a:p>
        </p:txBody>
      </p:sp>
    </p:spTree>
    <p:extLst>
      <p:ext uri="{BB962C8B-B14F-4D97-AF65-F5344CB8AC3E}">
        <p14:creationId xmlns:p14="http://schemas.microsoft.com/office/powerpoint/2010/main" val="392412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529-AA8B-B745-8737-9A6A22DB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ADBF-2145-C64C-A4C3-179F298B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32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Final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42F71-DE15-0C4F-8B92-C5E6F99FBD61}"/>
              </a:ext>
            </a:extLst>
          </p:cNvPr>
          <p:cNvSpPr txBox="1"/>
          <p:nvPr/>
        </p:nvSpPr>
        <p:spPr>
          <a:xfrm>
            <a:off x="351228" y="26550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DA233-2268-4F45-BA8E-F3720EE532E4}"/>
              </a:ext>
            </a:extLst>
          </p:cNvPr>
          <p:cNvSpPr txBox="1"/>
          <p:nvPr/>
        </p:nvSpPr>
        <p:spPr>
          <a:xfrm>
            <a:off x="6274419" y="253948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Benchmark VCF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C37657-74EC-C042-B82F-8C7DD2FD9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73066"/>
              </p:ext>
            </p:extLst>
          </p:nvPr>
        </p:nvGraphicFramePr>
        <p:xfrm>
          <a:off x="351228" y="3172618"/>
          <a:ext cx="5668572" cy="1520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7">
                  <a:extLst>
                    <a:ext uri="{9D8B030D-6E8A-4147-A177-3AD203B41FA5}">
                      <a16:colId xmlns:a16="http://schemas.microsoft.com/office/drawing/2014/main" val="3637012204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2369107107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783251645"/>
                    </a:ext>
                  </a:extLst>
                </a:gridCol>
                <a:gridCol w="422428">
                  <a:extLst>
                    <a:ext uri="{9D8B030D-6E8A-4147-A177-3AD203B41FA5}">
                      <a16:colId xmlns:a16="http://schemas.microsoft.com/office/drawing/2014/main" val="2919023262"/>
                    </a:ext>
                  </a:extLst>
                </a:gridCol>
                <a:gridCol w="402310">
                  <a:extLst>
                    <a:ext uri="{9D8B030D-6E8A-4147-A177-3AD203B41FA5}">
                      <a16:colId xmlns:a16="http://schemas.microsoft.com/office/drawing/2014/main" val="1594313918"/>
                    </a:ext>
                  </a:extLst>
                </a:gridCol>
                <a:gridCol w="567258">
                  <a:extLst>
                    <a:ext uri="{9D8B030D-6E8A-4147-A177-3AD203B41FA5}">
                      <a16:colId xmlns:a16="http://schemas.microsoft.com/office/drawing/2014/main" val="226123447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4135447442"/>
                    </a:ext>
                  </a:extLst>
                </a:gridCol>
                <a:gridCol w="518982">
                  <a:extLst>
                    <a:ext uri="{9D8B030D-6E8A-4147-A177-3AD203B41FA5}">
                      <a16:colId xmlns:a16="http://schemas.microsoft.com/office/drawing/2014/main" val="1708148854"/>
                    </a:ext>
                  </a:extLst>
                </a:gridCol>
                <a:gridCol w="820717">
                  <a:extLst>
                    <a:ext uri="{9D8B030D-6E8A-4147-A177-3AD203B41FA5}">
                      <a16:colId xmlns:a16="http://schemas.microsoft.com/office/drawing/2014/main" val="1806708234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8287805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944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601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0/0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9531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086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3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3235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5B8154-5C9F-1D4F-861C-DA5E6B6C9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4662"/>
              </p:ext>
            </p:extLst>
          </p:nvPr>
        </p:nvGraphicFramePr>
        <p:xfrm>
          <a:off x="6274419" y="3172618"/>
          <a:ext cx="5668572" cy="1520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6">
                  <a:extLst>
                    <a:ext uri="{9D8B030D-6E8A-4147-A177-3AD203B41FA5}">
                      <a16:colId xmlns:a16="http://schemas.microsoft.com/office/drawing/2014/main" val="322452637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1748841142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2572533211"/>
                    </a:ext>
                  </a:extLst>
                </a:gridCol>
                <a:gridCol w="422427">
                  <a:extLst>
                    <a:ext uri="{9D8B030D-6E8A-4147-A177-3AD203B41FA5}">
                      <a16:colId xmlns:a16="http://schemas.microsoft.com/office/drawing/2014/main" val="4230321999"/>
                    </a:ext>
                  </a:extLst>
                </a:gridCol>
                <a:gridCol w="402311">
                  <a:extLst>
                    <a:ext uri="{9D8B030D-6E8A-4147-A177-3AD203B41FA5}">
                      <a16:colId xmlns:a16="http://schemas.microsoft.com/office/drawing/2014/main" val="3743666419"/>
                    </a:ext>
                  </a:extLst>
                </a:gridCol>
                <a:gridCol w="567259">
                  <a:extLst>
                    <a:ext uri="{9D8B030D-6E8A-4147-A177-3AD203B41FA5}">
                      <a16:colId xmlns:a16="http://schemas.microsoft.com/office/drawing/2014/main" val="756952528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2936354015"/>
                    </a:ext>
                  </a:extLst>
                </a:gridCol>
                <a:gridCol w="518983">
                  <a:extLst>
                    <a:ext uri="{9D8B030D-6E8A-4147-A177-3AD203B41FA5}">
                      <a16:colId xmlns:a16="http://schemas.microsoft.com/office/drawing/2014/main" val="3170279152"/>
                    </a:ext>
                  </a:extLst>
                </a:gridCol>
                <a:gridCol w="820716">
                  <a:extLst>
                    <a:ext uri="{9D8B030D-6E8A-4147-A177-3AD203B41FA5}">
                      <a16:colId xmlns:a16="http://schemas.microsoft.com/office/drawing/2014/main" val="2928246043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776473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53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498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712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7751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7486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18343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8983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529-AA8B-B745-8737-9A6A22DB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ADBF-2145-C64C-A4C3-179F298B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32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Final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42F71-DE15-0C4F-8B92-C5E6F99FBD61}"/>
              </a:ext>
            </a:extLst>
          </p:cNvPr>
          <p:cNvSpPr txBox="1"/>
          <p:nvPr/>
        </p:nvSpPr>
        <p:spPr>
          <a:xfrm>
            <a:off x="351228" y="26550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DA233-2268-4F45-BA8E-F3720EE532E4}"/>
              </a:ext>
            </a:extLst>
          </p:cNvPr>
          <p:cNvSpPr txBox="1"/>
          <p:nvPr/>
        </p:nvSpPr>
        <p:spPr>
          <a:xfrm>
            <a:off x="6274419" y="253948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Benchmark VCF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C37657-74EC-C042-B82F-8C7DD2FD9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73855"/>
              </p:ext>
            </p:extLst>
          </p:nvPr>
        </p:nvGraphicFramePr>
        <p:xfrm>
          <a:off x="351228" y="3172618"/>
          <a:ext cx="5668572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7">
                  <a:extLst>
                    <a:ext uri="{9D8B030D-6E8A-4147-A177-3AD203B41FA5}">
                      <a16:colId xmlns:a16="http://schemas.microsoft.com/office/drawing/2014/main" val="3637012204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2369107107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783251645"/>
                    </a:ext>
                  </a:extLst>
                </a:gridCol>
                <a:gridCol w="422428">
                  <a:extLst>
                    <a:ext uri="{9D8B030D-6E8A-4147-A177-3AD203B41FA5}">
                      <a16:colId xmlns:a16="http://schemas.microsoft.com/office/drawing/2014/main" val="2919023262"/>
                    </a:ext>
                  </a:extLst>
                </a:gridCol>
                <a:gridCol w="402310">
                  <a:extLst>
                    <a:ext uri="{9D8B030D-6E8A-4147-A177-3AD203B41FA5}">
                      <a16:colId xmlns:a16="http://schemas.microsoft.com/office/drawing/2014/main" val="1594313918"/>
                    </a:ext>
                  </a:extLst>
                </a:gridCol>
                <a:gridCol w="567258">
                  <a:extLst>
                    <a:ext uri="{9D8B030D-6E8A-4147-A177-3AD203B41FA5}">
                      <a16:colId xmlns:a16="http://schemas.microsoft.com/office/drawing/2014/main" val="226123447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4135447442"/>
                    </a:ext>
                  </a:extLst>
                </a:gridCol>
                <a:gridCol w="518982">
                  <a:extLst>
                    <a:ext uri="{9D8B030D-6E8A-4147-A177-3AD203B41FA5}">
                      <a16:colId xmlns:a16="http://schemas.microsoft.com/office/drawing/2014/main" val="1708148854"/>
                    </a:ext>
                  </a:extLst>
                </a:gridCol>
                <a:gridCol w="820717">
                  <a:extLst>
                    <a:ext uri="{9D8B030D-6E8A-4147-A177-3AD203B41FA5}">
                      <a16:colId xmlns:a16="http://schemas.microsoft.com/office/drawing/2014/main" val="1806708234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8287805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944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601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9531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086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93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3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2341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48537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5B8154-5C9F-1D4F-861C-DA5E6B6C9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10071"/>
              </p:ext>
            </p:extLst>
          </p:nvPr>
        </p:nvGraphicFramePr>
        <p:xfrm>
          <a:off x="6274419" y="3172618"/>
          <a:ext cx="5668572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6">
                  <a:extLst>
                    <a:ext uri="{9D8B030D-6E8A-4147-A177-3AD203B41FA5}">
                      <a16:colId xmlns:a16="http://schemas.microsoft.com/office/drawing/2014/main" val="322452637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1748841142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2572533211"/>
                    </a:ext>
                  </a:extLst>
                </a:gridCol>
                <a:gridCol w="422427">
                  <a:extLst>
                    <a:ext uri="{9D8B030D-6E8A-4147-A177-3AD203B41FA5}">
                      <a16:colId xmlns:a16="http://schemas.microsoft.com/office/drawing/2014/main" val="4230321999"/>
                    </a:ext>
                  </a:extLst>
                </a:gridCol>
                <a:gridCol w="402311">
                  <a:extLst>
                    <a:ext uri="{9D8B030D-6E8A-4147-A177-3AD203B41FA5}">
                      <a16:colId xmlns:a16="http://schemas.microsoft.com/office/drawing/2014/main" val="3743666419"/>
                    </a:ext>
                  </a:extLst>
                </a:gridCol>
                <a:gridCol w="567259">
                  <a:extLst>
                    <a:ext uri="{9D8B030D-6E8A-4147-A177-3AD203B41FA5}">
                      <a16:colId xmlns:a16="http://schemas.microsoft.com/office/drawing/2014/main" val="756952528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2936354015"/>
                    </a:ext>
                  </a:extLst>
                </a:gridCol>
                <a:gridCol w="518983">
                  <a:extLst>
                    <a:ext uri="{9D8B030D-6E8A-4147-A177-3AD203B41FA5}">
                      <a16:colId xmlns:a16="http://schemas.microsoft.com/office/drawing/2014/main" val="3170279152"/>
                    </a:ext>
                  </a:extLst>
                </a:gridCol>
                <a:gridCol w="820716">
                  <a:extLst>
                    <a:ext uri="{9D8B030D-6E8A-4147-A177-3AD203B41FA5}">
                      <a16:colId xmlns:a16="http://schemas.microsoft.com/office/drawing/2014/main" val="2928246043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776473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53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498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712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7751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7486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43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0/0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39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737559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54500F-9EAA-7A40-BFC3-002DF9E17C17}"/>
              </a:ext>
            </a:extLst>
          </p:cNvPr>
          <p:cNvCxnSpPr>
            <a:cxnSpLocks/>
          </p:cNvCxnSpPr>
          <p:nvPr/>
        </p:nvCxnSpPr>
        <p:spPr>
          <a:xfrm flipV="1">
            <a:off x="2114550" y="2539482"/>
            <a:ext cx="371475" cy="92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CF2DEA-535B-F24D-8056-CC2FB5B1988A}"/>
              </a:ext>
            </a:extLst>
          </p:cNvPr>
          <p:cNvCxnSpPr>
            <a:cxnSpLocks/>
          </p:cNvCxnSpPr>
          <p:nvPr/>
        </p:nvCxnSpPr>
        <p:spPr>
          <a:xfrm>
            <a:off x="2114550" y="5158203"/>
            <a:ext cx="1485900" cy="674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00B22-D048-5241-99BD-517BEA5DEB2C}"/>
              </a:ext>
            </a:extLst>
          </p:cNvPr>
          <p:cNvSpPr txBox="1"/>
          <p:nvPr/>
        </p:nvSpPr>
        <p:spPr>
          <a:xfrm>
            <a:off x="2354099" y="2110342"/>
            <a:ext cx="1378583" cy="369332"/>
          </a:xfrm>
          <a:prstGeom prst="rect">
            <a:avLst/>
          </a:prstGeom>
          <a:solidFill>
            <a:srgbClr val="C5E0B4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True Positive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C3875-1746-774A-978D-37627C0C6D00}"/>
              </a:ext>
            </a:extLst>
          </p:cNvPr>
          <p:cNvSpPr txBox="1"/>
          <p:nvPr/>
        </p:nvSpPr>
        <p:spPr>
          <a:xfrm>
            <a:off x="3732682" y="5892482"/>
            <a:ext cx="1477777" cy="369332"/>
          </a:xfrm>
          <a:prstGeom prst="rect">
            <a:avLst/>
          </a:prstGeom>
          <a:solidFill>
            <a:srgbClr val="C5E0B4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True Negative</a:t>
            </a:r>
          </a:p>
        </p:txBody>
      </p:sp>
    </p:spTree>
    <p:extLst>
      <p:ext uri="{BB962C8B-B14F-4D97-AF65-F5344CB8AC3E}">
        <p14:creationId xmlns:p14="http://schemas.microsoft.com/office/powerpoint/2010/main" val="3551014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529-AA8B-B745-8737-9A6A22DB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ADBF-2145-C64C-A4C3-179F298B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32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Final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42F71-DE15-0C4F-8B92-C5E6F99FBD61}"/>
              </a:ext>
            </a:extLst>
          </p:cNvPr>
          <p:cNvSpPr txBox="1"/>
          <p:nvPr/>
        </p:nvSpPr>
        <p:spPr>
          <a:xfrm>
            <a:off x="351228" y="26550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DA233-2268-4F45-BA8E-F3720EE532E4}"/>
              </a:ext>
            </a:extLst>
          </p:cNvPr>
          <p:cNvSpPr txBox="1"/>
          <p:nvPr/>
        </p:nvSpPr>
        <p:spPr>
          <a:xfrm>
            <a:off x="6274419" y="253948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Benchmark VCF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C37657-74EC-C042-B82F-8C7DD2FD91FD}"/>
              </a:ext>
            </a:extLst>
          </p:cNvPr>
          <p:cNvGraphicFramePr>
            <a:graphicFrameLocks noGrp="1"/>
          </p:cNvGraphicFramePr>
          <p:nvPr/>
        </p:nvGraphicFramePr>
        <p:xfrm>
          <a:off x="351228" y="3172618"/>
          <a:ext cx="5668572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7">
                  <a:extLst>
                    <a:ext uri="{9D8B030D-6E8A-4147-A177-3AD203B41FA5}">
                      <a16:colId xmlns:a16="http://schemas.microsoft.com/office/drawing/2014/main" val="3637012204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2369107107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783251645"/>
                    </a:ext>
                  </a:extLst>
                </a:gridCol>
                <a:gridCol w="422428">
                  <a:extLst>
                    <a:ext uri="{9D8B030D-6E8A-4147-A177-3AD203B41FA5}">
                      <a16:colId xmlns:a16="http://schemas.microsoft.com/office/drawing/2014/main" val="2919023262"/>
                    </a:ext>
                  </a:extLst>
                </a:gridCol>
                <a:gridCol w="402310">
                  <a:extLst>
                    <a:ext uri="{9D8B030D-6E8A-4147-A177-3AD203B41FA5}">
                      <a16:colId xmlns:a16="http://schemas.microsoft.com/office/drawing/2014/main" val="1594313918"/>
                    </a:ext>
                  </a:extLst>
                </a:gridCol>
                <a:gridCol w="567258">
                  <a:extLst>
                    <a:ext uri="{9D8B030D-6E8A-4147-A177-3AD203B41FA5}">
                      <a16:colId xmlns:a16="http://schemas.microsoft.com/office/drawing/2014/main" val="226123447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4135447442"/>
                    </a:ext>
                  </a:extLst>
                </a:gridCol>
                <a:gridCol w="518982">
                  <a:extLst>
                    <a:ext uri="{9D8B030D-6E8A-4147-A177-3AD203B41FA5}">
                      <a16:colId xmlns:a16="http://schemas.microsoft.com/office/drawing/2014/main" val="1708148854"/>
                    </a:ext>
                  </a:extLst>
                </a:gridCol>
                <a:gridCol w="820717">
                  <a:extLst>
                    <a:ext uri="{9D8B030D-6E8A-4147-A177-3AD203B41FA5}">
                      <a16:colId xmlns:a16="http://schemas.microsoft.com/office/drawing/2014/main" val="1806708234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8287805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944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494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601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9531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086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93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3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2341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5E0B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48537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5B8154-5C9F-1D4F-861C-DA5E6B6C93F2}"/>
              </a:ext>
            </a:extLst>
          </p:cNvPr>
          <p:cNvGraphicFramePr>
            <a:graphicFrameLocks noGrp="1"/>
          </p:cNvGraphicFramePr>
          <p:nvPr/>
        </p:nvGraphicFramePr>
        <p:xfrm>
          <a:off x="6274419" y="3172618"/>
          <a:ext cx="5668572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716">
                  <a:extLst>
                    <a:ext uri="{9D8B030D-6E8A-4147-A177-3AD203B41FA5}">
                      <a16:colId xmlns:a16="http://schemas.microsoft.com/office/drawing/2014/main" val="322452637"/>
                    </a:ext>
                  </a:extLst>
                </a:gridCol>
                <a:gridCol w="434496">
                  <a:extLst>
                    <a:ext uri="{9D8B030D-6E8A-4147-A177-3AD203B41FA5}">
                      <a16:colId xmlns:a16="http://schemas.microsoft.com/office/drawing/2014/main" val="1748841142"/>
                    </a:ext>
                  </a:extLst>
                </a:gridCol>
                <a:gridCol w="277596">
                  <a:extLst>
                    <a:ext uri="{9D8B030D-6E8A-4147-A177-3AD203B41FA5}">
                      <a16:colId xmlns:a16="http://schemas.microsoft.com/office/drawing/2014/main" val="2572533211"/>
                    </a:ext>
                  </a:extLst>
                </a:gridCol>
                <a:gridCol w="422427">
                  <a:extLst>
                    <a:ext uri="{9D8B030D-6E8A-4147-A177-3AD203B41FA5}">
                      <a16:colId xmlns:a16="http://schemas.microsoft.com/office/drawing/2014/main" val="4230321999"/>
                    </a:ext>
                  </a:extLst>
                </a:gridCol>
                <a:gridCol w="402311">
                  <a:extLst>
                    <a:ext uri="{9D8B030D-6E8A-4147-A177-3AD203B41FA5}">
                      <a16:colId xmlns:a16="http://schemas.microsoft.com/office/drawing/2014/main" val="3743666419"/>
                    </a:ext>
                  </a:extLst>
                </a:gridCol>
                <a:gridCol w="567259">
                  <a:extLst>
                    <a:ext uri="{9D8B030D-6E8A-4147-A177-3AD203B41FA5}">
                      <a16:colId xmlns:a16="http://schemas.microsoft.com/office/drawing/2014/main" val="756952528"/>
                    </a:ext>
                  </a:extLst>
                </a:gridCol>
                <a:gridCol w="643698">
                  <a:extLst>
                    <a:ext uri="{9D8B030D-6E8A-4147-A177-3AD203B41FA5}">
                      <a16:colId xmlns:a16="http://schemas.microsoft.com/office/drawing/2014/main" val="2936354015"/>
                    </a:ext>
                  </a:extLst>
                </a:gridCol>
                <a:gridCol w="518983">
                  <a:extLst>
                    <a:ext uri="{9D8B030D-6E8A-4147-A177-3AD203B41FA5}">
                      <a16:colId xmlns:a16="http://schemas.microsoft.com/office/drawing/2014/main" val="3170279152"/>
                    </a:ext>
                  </a:extLst>
                </a:gridCol>
                <a:gridCol w="820716">
                  <a:extLst>
                    <a:ext uri="{9D8B030D-6E8A-4147-A177-3AD203B41FA5}">
                      <a16:colId xmlns:a16="http://schemas.microsoft.com/office/drawing/2014/main" val="2928246043"/>
                    </a:ext>
                  </a:extLst>
                </a:gridCol>
                <a:gridCol w="760370">
                  <a:extLst>
                    <a:ext uri="{9D8B030D-6E8A-4147-A177-3AD203B41FA5}">
                      <a16:colId xmlns:a16="http://schemas.microsoft.com/office/drawing/2014/main" val="3776473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#CHROM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QUAL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FILTER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FORMAT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SAMPLE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53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498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712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0/1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7751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chr1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…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7486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43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0/0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39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chr1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0/0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73755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A4C808-A753-5644-BA2A-47385C3E01D0}"/>
              </a:ext>
            </a:extLst>
          </p:cNvPr>
          <p:cNvSpPr txBox="1"/>
          <p:nvPr/>
        </p:nvSpPr>
        <p:spPr>
          <a:xfrm>
            <a:off x="2354099" y="2110342"/>
            <a:ext cx="1378583" cy="369332"/>
          </a:xfrm>
          <a:prstGeom prst="rect">
            <a:avLst/>
          </a:prstGeom>
          <a:solidFill>
            <a:srgbClr val="C5E0B4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True Positive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54500F-9EAA-7A40-BFC3-002DF9E17C17}"/>
              </a:ext>
            </a:extLst>
          </p:cNvPr>
          <p:cNvCxnSpPr>
            <a:cxnSpLocks/>
          </p:cNvCxnSpPr>
          <p:nvPr/>
        </p:nvCxnSpPr>
        <p:spPr>
          <a:xfrm flipV="1">
            <a:off x="2114550" y="2539482"/>
            <a:ext cx="371475" cy="92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E52F9A-CCB6-2942-BAFB-2CCDBF470607}"/>
              </a:ext>
            </a:extLst>
          </p:cNvPr>
          <p:cNvSpPr txBox="1"/>
          <p:nvPr/>
        </p:nvSpPr>
        <p:spPr>
          <a:xfrm>
            <a:off x="3732682" y="5892482"/>
            <a:ext cx="1477777" cy="369332"/>
          </a:xfrm>
          <a:prstGeom prst="rect">
            <a:avLst/>
          </a:prstGeom>
          <a:solidFill>
            <a:srgbClr val="C5E0B4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True Negative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CF2DEA-535B-F24D-8056-CC2FB5B1988A}"/>
              </a:ext>
            </a:extLst>
          </p:cNvPr>
          <p:cNvCxnSpPr>
            <a:cxnSpLocks/>
          </p:cNvCxnSpPr>
          <p:nvPr/>
        </p:nvCxnSpPr>
        <p:spPr>
          <a:xfrm>
            <a:off x="2114550" y="5158203"/>
            <a:ext cx="1485900" cy="674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FF1EA9-C1BB-EF47-A7D4-5256C2DCCF69}"/>
              </a:ext>
            </a:extLst>
          </p:cNvPr>
          <p:cNvCxnSpPr>
            <a:cxnSpLocks/>
          </p:cNvCxnSpPr>
          <p:nvPr/>
        </p:nvCxnSpPr>
        <p:spPr>
          <a:xfrm flipV="1">
            <a:off x="4206484" y="2839759"/>
            <a:ext cx="371475" cy="92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C60BE-E686-EB4A-ACD7-DDBC695EB8BD}"/>
              </a:ext>
            </a:extLst>
          </p:cNvPr>
          <p:cNvSpPr txBox="1"/>
          <p:nvPr/>
        </p:nvSpPr>
        <p:spPr>
          <a:xfrm>
            <a:off x="4050559" y="2354816"/>
            <a:ext cx="1530740" cy="369332"/>
          </a:xfrm>
          <a:prstGeom prst="rect">
            <a:avLst/>
          </a:prstGeom>
          <a:solidFill>
            <a:srgbClr val="C00000">
              <a:alpha val="25098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False Negative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E7FEEE-BA78-FE43-9542-3AE56C2E3EF6}"/>
              </a:ext>
            </a:extLst>
          </p:cNvPr>
          <p:cNvCxnSpPr>
            <a:cxnSpLocks/>
          </p:cNvCxnSpPr>
          <p:nvPr/>
        </p:nvCxnSpPr>
        <p:spPr>
          <a:xfrm>
            <a:off x="1443038" y="4792663"/>
            <a:ext cx="228600" cy="1284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55D287-D91C-BF44-88D3-EC7BEEE18658}"/>
              </a:ext>
            </a:extLst>
          </p:cNvPr>
          <p:cNvSpPr txBox="1"/>
          <p:nvPr/>
        </p:nvSpPr>
        <p:spPr>
          <a:xfrm>
            <a:off x="1038500" y="6156321"/>
            <a:ext cx="1431546" cy="369332"/>
          </a:xfrm>
          <a:prstGeom prst="rect">
            <a:avLst/>
          </a:prstGeom>
          <a:solidFill>
            <a:srgbClr val="C00000">
              <a:alpha val="25098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False Positive</a:t>
            </a:r>
          </a:p>
        </p:txBody>
      </p:sp>
    </p:spTree>
    <p:extLst>
      <p:ext uri="{BB962C8B-B14F-4D97-AF65-F5344CB8AC3E}">
        <p14:creationId xmlns:p14="http://schemas.microsoft.com/office/powerpoint/2010/main" val="2178459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4453B91-62F7-A54C-BB61-7D19AB83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9" y="1752601"/>
            <a:ext cx="9472613" cy="4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2F0B5-D122-3C4C-8BDD-2C84E83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</p:spTree>
    <p:extLst>
      <p:ext uri="{BB962C8B-B14F-4D97-AF65-F5344CB8AC3E}">
        <p14:creationId xmlns:p14="http://schemas.microsoft.com/office/powerpoint/2010/main" val="3525094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3F3-DFE3-6B4F-BBF7-C708630E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2440769-5FC4-7744-8573-9D633945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15" y="2572544"/>
            <a:ext cx="8602474" cy="1071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9B9EA-62A7-5545-80B8-F1253F97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Benchmarking</a:t>
            </a:r>
          </a:p>
          <a:p>
            <a:pPr marL="0" indent="0">
              <a:buNone/>
            </a:pPr>
            <a:endParaRPr lang="en-US" b="1" dirty="0"/>
          </a:p>
          <a:p>
            <a:pPr>
              <a:buFontTx/>
              <a:buChar char="-"/>
            </a:pPr>
            <a:r>
              <a:rPr lang="en-US" dirty="0"/>
              <a:t>F1 score</a:t>
            </a:r>
          </a:p>
        </p:txBody>
      </p:sp>
      <p:pic>
        <p:nvPicPr>
          <p:cNvPr id="7" name="Picture 6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4D24DB2-A4CA-D543-B757-4248A3ED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949"/>
            <a:ext cx="3758239" cy="29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9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4453B91-62F7-A54C-BB61-7D19AB83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9" y="1752601"/>
            <a:ext cx="9472613" cy="41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22F0B5-D122-3C4C-8BDD-2C84E83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5BE61-557B-204A-91F3-F25ACA73E2C6}"/>
              </a:ext>
            </a:extLst>
          </p:cNvPr>
          <p:cNvSpPr txBox="1"/>
          <p:nvPr/>
        </p:nvSpPr>
        <p:spPr>
          <a:xfrm>
            <a:off x="8271157" y="1343818"/>
            <a:ext cx="240469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True Positive Rate (TPR)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85619-B02E-494C-9921-7A69ED312919}"/>
              </a:ext>
            </a:extLst>
          </p:cNvPr>
          <p:cNvCxnSpPr>
            <a:cxnSpLocks/>
          </p:cNvCxnSpPr>
          <p:nvPr/>
        </p:nvCxnSpPr>
        <p:spPr>
          <a:xfrm flipV="1">
            <a:off x="8031608" y="1772958"/>
            <a:ext cx="371475" cy="92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430E37-29B6-5F4D-A6EA-CB092EDC1708}"/>
              </a:ext>
            </a:extLst>
          </p:cNvPr>
          <p:cNvCxnSpPr>
            <a:cxnSpLocks/>
          </p:cNvCxnSpPr>
          <p:nvPr/>
        </p:nvCxnSpPr>
        <p:spPr>
          <a:xfrm>
            <a:off x="9287767" y="4025582"/>
            <a:ext cx="699196" cy="1892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FA61E0-B083-7E4C-96DE-1BCDDCB69D36}"/>
              </a:ext>
            </a:extLst>
          </p:cNvPr>
          <p:cNvSpPr txBox="1"/>
          <p:nvPr/>
        </p:nvSpPr>
        <p:spPr>
          <a:xfrm>
            <a:off x="9637365" y="4214813"/>
            <a:ext cx="1997663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Specificity = 1 - FPR</a:t>
            </a:r>
          </a:p>
        </p:txBody>
      </p:sp>
    </p:spTree>
    <p:extLst>
      <p:ext uri="{BB962C8B-B14F-4D97-AF65-F5344CB8AC3E}">
        <p14:creationId xmlns:p14="http://schemas.microsoft.com/office/powerpoint/2010/main" val="2089092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76049" y="3600449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5649563" y="1852085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7577640" y="1852085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4643552" y="2966250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597F05-D687-894A-B693-A2A832128154}"/>
              </a:ext>
            </a:extLst>
          </p:cNvPr>
          <p:cNvSpPr txBox="1"/>
          <p:nvPr/>
        </p:nvSpPr>
        <p:spPr>
          <a:xfrm>
            <a:off x="7708702" y="3406793"/>
            <a:ext cx="1349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Bcftools</a:t>
            </a:r>
            <a:br>
              <a:rPr lang="en-US" dirty="0"/>
            </a:br>
            <a:r>
              <a:rPr lang="en-US" dirty="0"/>
              <a:t>GATK</a:t>
            </a:r>
          </a:p>
          <a:p>
            <a:r>
              <a:rPr lang="en-US" dirty="0" err="1"/>
              <a:t>FreeBayes</a:t>
            </a:r>
            <a:endParaRPr lang="en-US" dirty="0"/>
          </a:p>
          <a:p>
            <a:r>
              <a:rPr lang="en-US" dirty="0" err="1"/>
              <a:t>DeepVariant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6A66358-EC6B-754B-8F0E-4A0D9B93F92A}"/>
              </a:ext>
            </a:extLst>
          </p:cNvPr>
          <p:cNvSpPr/>
          <p:nvPr/>
        </p:nvSpPr>
        <p:spPr>
          <a:xfrm>
            <a:off x="2414588" y="3061839"/>
            <a:ext cx="857250" cy="2031325"/>
          </a:xfrm>
          <a:prstGeom prst="leftBrac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E66D0-539F-C340-A0AB-47CC7D580F98}"/>
              </a:ext>
            </a:extLst>
          </p:cNvPr>
          <p:cNvSpPr txBox="1"/>
          <p:nvPr/>
        </p:nvSpPr>
        <p:spPr>
          <a:xfrm>
            <a:off x="3385202" y="2735418"/>
            <a:ext cx="13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81F7B-AD06-CD4F-8791-EBF6F1FED35C}"/>
              </a:ext>
            </a:extLst>
          </p:cNvPr>
          <p:cNvSpPr txBox="1"/>
          <p:nvPr/>
        </p:nvSpPr>
        <p:spPr>
          <a:xfrm>
            <a:off x="3385202" y="4677665"/>
            <a:ext cx="135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ONT</a:t>
            </a:r>
          </a:p>
          <a:p>
            <a:r>
              <a:rPr lang="en-US" sz="2400" dirty="0"/>
              <a:t>PacBio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A32BF1-96D7-BE48-A809-FD4CCD7A6EE7}"/>
              </a:ext>
            </a:extLst>
          </p:cNvPr>
          <p:cNvSpPr txBox="1"/>
          <p:nvPr/>
        </p:nvSpPr>
        <p:spPr>
          <a:xfrm>
            <a:off x="5574625" y="2781584"/>
            <a:ext cx="117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BWA mem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EF11E0-8B0A-C24C-9B9C-E2BCDED50D53}"/>
              </a:ext>
            </a:extLst>
          </p:cNvPr>
          <p:cNvCxnSpPr/>
          <p:nvPr/>
        </p:nvCxnSpPr>
        <p:spPr>
          <a:xfrm>
            <a:off x="4654583" y="5093163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E459DE-24B8-E243-938F-32CC18EC1092}"/>
              </a:ext>
            </a:extLst>
          </p:cNvPr>
          <p:cNvSpPr txBox="1"/>
          <p:nvPr/>
        </p:nvSpPr>
        <p:spPr>
          <a:xfrm>
            <a:off x="5585656" y="490849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minimap2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CF5828-B90C-4E4A-A328-2D2D5A8954B4}"/>
              </a:ext>
            </a:extLst>
          </p:cNvPr>
          <p:cNvSpPr/>
          <p:nvPr/>
        </p:nvSpPr>
        <p:spPr>
          <a:xfrm flipH="1">
            <a:off x="6720390" y="3014044"/>
            <a:ext cx="857250" cy="2031325"/>
          </a:xfrm>
          <a:prstGeom prst="leftBrace">
            <a:avLst>
              <a:gd name="adj1" fmla="val 8333"/>
              <a:gd name="adj2" fmla="val 49297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54E1F0-729D-FA4A-B360-535A5933F8BD}"/>
              </a:ext>
            </a:extLst>
          </p:cNvPr>
          <p:cNvCxnSpPr/>
          <p:nvPr/>
        </p:nvCxnSpPr>
        <p:spPr>
          <a:xfrm>
            <a:off x="9058239" y="4005106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05C21D-34AC-7441-AFD2-92F05D76F255}"/>
              </a:ext>
            </a:extLst>
          </p:cNvPr>
          <p:cNvSpPr txBox="1"/>
          <p:nvPr/>
        </p:nvSpPr>
        <p:spPr>
          <a:xfrm>
            <a:off x="9973268" y="3820440"/>
            <a:ext cx="19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VCF benchmarking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81DEBC-A69E-C643-85F3-593BFFA36577}"/>
              </a:ext>
            </a:extLst>
          </p:cNvPr>
          <p:cNvSpPr txBox="1"/>
          <p:nvPr/>
        </p:nvSpPr>
        <p:spPr>
          <a:xfrm>
            <a:off x="9973269" y="1852085"/>
            <a:ext cx="1616436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VCF/Bed</a:t>
            </a:r>
          </a:p>
        </p:txBody>
      </p:sp>
    </p:spTree>
    <p:extLst>
      <p:ext uri="{BB962C8B-B14F-4D97-AF65-F5344CB8AC3E}">
        <p14:creationId xmlns:p14="http://schemas.microsoft.com/office/powerpoint/2010/main" val="3816388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F756B8-442D-E840-81D7-B180FA8A4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81365"/>
              </p:ext>
            </p:extLst>
          </p:nvPr>
        </p:nvGraphicFramePr>
        <p:xfrm>
          <a:off x="580679" y="2838242"/>
          <a:ext cx="7315200" cy="1409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75253793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658311723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615686126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482389048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27109421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750168978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890525359"/>
                    </a:ext>
                  </a:extLst>
                </a:gridCol>
                <a:gridCol w="614362">
                  <a:extLst>
                    <a:ext uri="{9D8B030D-6E8A-4147-A177-3AD203B41FA5}">
                      <a16:colId xmlns:a16="http://schemas.microsoft.com/office/drawing/2014/main" val="2047737864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1343521098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95969038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#CHROM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POS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REF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ALT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QUAL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FILTER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INFO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FORMAT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410317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rs123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…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GT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0/1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770292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200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rs456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40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…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GT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1/1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779409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…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GT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1/1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27369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chr2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150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rs789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…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GT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</a:rPr>
                        <a:t>1/1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4321549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4A34B7F-8261-D24E-AAF4-91CDD49C81D6}"/>
              </a:ext>
            </a:extLst>
          </p:cNvPr>
          <p:cNvSpPr txBox="1"/>
          <p:nvPr/>
        </p:nvSpPr>
        <p:spPr>
          <a:xfrm>
            <a:off x="509239" y="1761024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##</a:t>
            </a:r>
            <a:r>
              <a:rPr lang="en-US" sz="1600" dirty="0" err="1"/>
              <a:t>fileformat</a:t>
            </a:r>
            <a:r>
              <a:rPr lang="en-US" sz="1600" dirty="0"/>
              <a:t>=VCFv4.3</a:t>
            </a:r>
          </a:p>
          <a:p>
            <a:r>
              <a:rPr lang="en-US" sz="1600" dirty="0"/>
              <a:t>##contig=&lt;ID=chr1,length=249250621&gt; ##INFO=&lt;ID=</a:t>
            </a:r>
            <a:r>
              <a:rPr lang="en-US" sz="1600" dirty="0" err="1"/>
              <a:t>DP,Number</a:t>
            </a:r>
            <a:r>
              <a:rPr lang="en-US" sz="1600" dirty="0"/>
              <a:t>=1,Type=</a:t>
            </a:r>
            <a:r>
              <a:rPr lang="en-US" sz="1600" dirty="0" err="1"/>
              <a:t>Integer,Description</a:t>
            </a:r>
            <a:r>
              <a:rPr lang="en-US" sz="1600" dirty="0"/>
              <a:t>="Read Depth"&gt; ##FORMAT=&lt;ID=</a:t>
            </a:r>
            <a:r>
              <a:rPr lang="en-US" sz="1600" dirty="0" err="1"/>
              <a:t>GT,Number</a:t>
            </a:r>
            <a:r>
              <a:rPr lang="en-US" sz="1600" dirty="0"/>
              <a:t>=1,Type=</a:t>
            </a:r>
            <a:r>
              <a:rPr lang="en-US" sz="1600" dirty="0" err="1"/>
              <a:t>String,Description</a:t>
            </a:r>
            <a:r>
              <a:rPr lang="en-US" sz="1600" dirty="0"/>
              <a:t>="Genotype"&gt;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1BE07B6-0E31-9346-BCEC-57A293847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95400"/>
              </p:ext>
            </p:extLst>
          </p:nvPr>
        </p:nvGraphicFramePr>
        <p:xfrm>
          <a:off x="580679" y="5349657"/>
          <a:ext cx="3810000" cy="9372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5446860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898364099"/>
                    </a:ext>
                  </a:extLst>
                </a:gridCol>
                <a:gridCol w="786159">
                  <a:extLst>
                    <a:ext uri="{9D8B030D-6E8A-4147-A177-3AD203B41FA5}">
                      <a16:colId xmlns:a16="http://schemas.microsoft.com/office/drawing/2014/main" val="2015969482"/>
                    </a:ext>
                  </a:extLst>
                </a:gridCol>
                <a:gridCol w="1118841">
                  <a:extLst>
                    <a:ext uri="{9D8B030D-6E8A-4147-A177-3AD203B41FA5}">
                      <a16:colId xmlns:a16="http://schemas.microsoft.com/office/drawing/2014/main" val="98932050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rs123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509235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199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rs456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881861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chr1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299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232950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198C623-2656-CD4D-93A8-1BE2CC11A028}"/>
              </a:ext>
            </a:extLst>
          </p:cNvPr>
          <p:cNvSpPr txBox="1"/>
          <p:nvPr/>
        </p:nvSpPr>
        <p:spPr>
          <a:xfrm>
            <a:off x="9286875" y="2671763"/>
            <a:ext cx="82227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B37A51-769E-3B47-94D1-122312997195}"/>
              </a:ext>
            </a:extLst>
          </p:cNvPr>
          <p:cNvSpPr txBox="1"/>
          <p:nvPr/>
        </p:nvSpPr>
        <p:spPr>
          <a:xfrm>
            <a:off x="9267446" y="5505938"/>
            <a:ext cx="86113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589714-A5E2-BB45-83DE-11E304A0CA60}"/>
              </a:ext>
            </a:extLst>
          </p:cNvPr>
          <p:cNvSpPr/>
          <p:nvPr/>
        </p:nvSpPr>
        <p:spPr>
          <a:xfrm>
            <a:off x="356839" y="1643062"/>
            <a:ext cx="10873136" cy="2886075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8E501F-61D4-4741-B57E-EF059ECC2B6E}"/>
              </a:ext>
            </a:extLst>
          </p:cNvPr>
          <p:cNvSpPr/>
          <p:nvPr/>
        </p:nvSpPr>
        <p:spPr>
          <a:xfrm>
            <a:off x="356839" y="5114926"/>
            <a:ext cx="10873136" cy="136680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95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AAC7-12CB-B243-A63A-A21D8365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16A37667-CCBC-7C4B-847E-0867895E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57" y="2339975"/>
            <a:ext cx="9427668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307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95C47B6-B620-5044-81D8-D690A2369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528" y="3570210"/>
            <a:ext cx="2233613" cy="557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False Positives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CD6A10-F72B-A34B-8D6D-AA77EE080874}"/>
              </a:ext>
            </a:extLst>
          </p:cNvPr>
          <p:cNvCxnSpPr>
            <a:cxnSpLocks/>
          </p:cNvCxnSpPr>
          <p:nvPr/>
        </p:nvCxnSpPr>
        <p:spPr>
          <a:xfrm flipH="1" flipV="1">
            <a:off x="3300413" y="2514602"/>
            <a:ext cx="1273951" cy="960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267394-6DBF-2C41-91B3-6280004A492E}"/>
              </a:ext>
            </a:extLst>
          </p:cNvPr>
          <p:cNvCxnSpPr>
            <a:cxnSpLocks/>
          </p:cNvCxnSpPr>
          <p:nvPr/>
        </p:nvCxnSpPr>
        <p:spPr>
          <a:xfrm flipV="1">
            <a:off x="4555351" y="2380949"/>
            <a:ext cx="173812" cy="110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91CD0E-FE12-C647-A158-B9DB3D63AA85}"/>
              </a:ext>
            </a:extLst>
          </p:cNvPr>
          <p:cNvCxnSpPr>
            <a:cxnSpLocks/>
          </p:cNvCxnSpPr>
          <p:nvPr/>
        </p:nvCxnSpPr>
        <p:spPr>
          <a:xfrm flipV="1">
            <a:off x="4574365" y="2380949"/>
            <a:ext cx="1078776" cy="1082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129BD3-BAA5-2C47-B9DF-60AF849FA234}"/>
              </a:ext>
            </a:extLst>
          </p:cNvPr>
          <p:cNvCxnSpPr>
            <a:cxnSpLocks/>
          </p:cNvCxnSpPr>
          <p:nvPr/>
        </p:nvCxnSpPr>
        <p:spPr>
          <a:xfrm flipV="1">
            <a:off x="4555349" y="2380949"/>
            <a:ext cx="5860239" cy="1082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4128527-9567-B447-A6EC-980F3BCA8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68495"/>
              </p:ext>
            </p:extLst>
          </p:nvPr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F348078-78D9-C34B-AEA8-C7768BFB4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965093"/>
              </p:ext>
            </p:extLst>
          </p:nvPr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1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ABF-FB28-7A48-9EBC-3BE7C0D9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Sanger sequencing</a:t>
            </a:r>
            <a:endParaRPr lang="en-US" dirty="0"/>
          </a:p>
        </p:txBody>
      </p:sp>
      <p:pic>
        <p:nvPicPr>
          <p:cNvPr id="5" name="Picture 4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730DD803-9915-E642-B022-CE6EAE410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7" t="4102" r="54501" b="92280"/>
          <a:stretch/>
        </p:blipFill>
        <p:spPr>
          <a:xfrm>
            <a:off x="569495" y="1737750"/>
            <a:ext cx="3661794" cy="481262"/>
          </a:xfrm>
          <a:prstGeom prst="rect">
            <a:avLst/>
          </a:prstGeom>
        </p:spPr>
      </p:pic>
      <p:pic>
        <p:nvPicPr>
          <p:cNvPr id="13" name="Picture 12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EB7BD479-7358-1640-9A55-9EB81A9DA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13998" r="59020" b="41777"/>
          <a:stretch/>
        </p:blipFill>
        <p:spPr>
          <a:xfrm>
            <a:off x="8492206" y="125691"/>
            <a:ext cx="3130299" cy="6606617"/>
          </a:xfrm>
          <a:prstGeom prst="rect">
            <a:avLst/>
          </a:prstGeom>
        </p:spPr>
      </p:pic>
      <p:pic>
        <p:nvPicPr>
          <p:cNvPr id="17" name="Picture 16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870802CC-92DC-B14E-B72D-73B198182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" t="61540" r="55093" b="1036"/>
          <a:stretch/>
        </p:blipFill>
        <p:spPr>
          <a:xfrm>
            <a:off x="2452371" y="2319512"/>
            <a:ext cx="3446406" cy="4279392"/>
          </a:xfrm>
          <a:custGeom>
            <a:avLst/>
            <a:gdLst>
              <a:gd name="connsiteX0" fmla="*/ 300387 w 4403558"/>
              <a:gd name="connsiteY0" fmla="*/ 0 h 4282746"/>
              <a:gd name="connsiteX1" fmla="*/ 4403558 w 4403558"/>
              <a:gd name="connsiteY1" fmla="*/ 0 h 4282746"/>
              <a:gd name="connsiteX2" fmla="*/ 4403558 w 4403558"/>
              <a:gd name="connsiteY2" fmla="*/ 4282746 h 4282746"/>
              <a:gd name="connsiteX3" fmla="*/ 0 w 4403558"/>
              <a:gd name="connsiteY3" fmla="*/ 4282746 h 4282746"/>
              <a:gd name="connsiteX4" fmla="*/ 0 w 4403558"/>
              <a:gd name="connsiteY4" fmla="*/ 425702 h 4282746"/>
              <a:gd name="connsiteX5" fmla="*/ 2357 w 4403558"/>
              <a:gd name="connsiteY5" fmla="*/ 428502 h 4282746"/>
              <a:gd name="connsiteX6" fmla="*/ 122321 w 4403558"/>
              <a:gd name="connsiteY6" fmla="*/ 481262 h 4282746"/>
              <a:gd name="connsiteX7" fmla="*/ 336884 w 4403558"/>
              <a:gd name="connsiteY7" fmla="*/ 172334 h 4282746"/>
              <a:gd name="connsiteX8" fmla="*/ 320023 w 4403558"/>
              <a:gd name="connsiteY8" fmla="*/ 52086 h 428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558" h="4282746">
                <a:moveTo>
                  <a:pt x="300387" y="0"/>
                </a:moveTo>
                <a:lnTo>
                  <a:pt x="4403558" y="0"/>
                </a:lnTo>
                <a:lnTo>
                  <a:pt x="4403558" y="4282746"/>
                </a:lnTo>
                <a:lnTo>
                  <a:pt x="0" y="4282746"/>
                </a:lnTo>
                <a:lnTo>
                  <a:pt x="0" y="425702"/>
                </a:lnTo>
                <a:lnTo>
                  <a:pt x="2357" y="428502"/>
                </a:lnTo>
                <a:cubicBezTo>
                  <a:pt x="36601" y="461812"/>
                  <a:pt x="77884" y="481262"/>
                  <a:pt x="122321" y="481262"/>
                </a:cubicBezTo>
                <a:cubicBezTo>
                  <a:pt x="240821" y="481262"/>
                  <a:pt x="336884" y="342950"/>
                  <a:pt x="336884" y="172334"/>
                </a:cubicBezTo>
                <a:cubicBezTo>
                  <a:pt x="336884" y="129680"/>
                  <a:pt x="330880" y="89045"/>
                  <a:pt x="320023" y="52086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15CEA-A59D-EF43-BFC0-1036D15312CA}"/>
              </a:ext>
            </a:extLst>
          </p:cNvPr>
          <p:cNvSpPr txBox="1"/>
          <p:nvPr/>
        </p:nvSpPr>
        <p:spPr>
          <a:xfrm>
            <a:off x="7835754" y="545111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49B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37425-B4D2-C549-B2B3-3D92C61BFFF8}"/>
              </a:ext>
            </a:extLst>
          </p:cNvPr>
          <p:cNvSpPr txBox="1"/>
          <p:nvPr/>
        </p:nvSpPr>
        <p:spPr>
          <a:xfrm>
            <a:off x="7835752" y="2057902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171A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358BB-21A3-0845-9B0E-EFECF71B0FF0}"/>
              </a:ext>
            </a:extLst>
          </p:cNvPr>
          <p:cNvSpPr txBox="1"/>
          <p:nvPr/>
        </p:nvSpPr>
        <p:spPr>
          <a:xfrm>
            <a:off x="7835753" y="3935988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95099-4997-C440-97FE-0FFCCC6E20F2}"/>
              </a:ext>
            </a:extLst>
          </p:cNvPr>
          <p:cNvSpPr txBox="1"/>
          <p:nvPr/>
        </p:nvSpPr>
        <p:spPr>
          <a:xfrm>
            <a:off x="7835753" y="5552464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EC5F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DD7CD-B709-EC40-BC6A-56707A4FC1AE}"/>
              </a:ext>
            </a:extLst>
          </p:cNvPr>
          <p:cNvSpPr/>
          <p:nvPr/>
        </p:nvSpPr>
        <p:spPr>
          <a:xfrm>
            <a:off x="3212757" y="2891481"/>
            <a:ext cx="2446638" cy="33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3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9BD274-C789-7C45-A189-3542FD2B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68495"/>
              </p:ext>
            </p:extLst>
          </p:nvPr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FA82A-A66E-614D-B93E-9FA778C5C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965093"/>
              </p:ext>
            </p:extLst>
          </p:nvPr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A9F2E5F-1A62-514F-B47F-95B1DF07C0D0}"/>
              </a:ext>
            </a:extLst>
          </p:cNvPr>
          <p:cNvSpPr txBox="1"/>
          <p:nvPr/>
        </p:nvSpPr>
        <p:spPr>
          <a:xfrm>
            <a:off x="336233" y="4720431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3	4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6	7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8	9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18	19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F4855CB-D1C7-1140-9758-8C5E5768F38D}"/>
              </a:ext>
            </a:extLst>
          </p:cNvPr>
          <p:cNvSpPr txBox="1">
            <a:spLocks/>
          </p:cNvSpPr>
          <p:nvPr/>
        </p:nvSpPr>
        <p:spPr>
          <a:xfrm>
            <a:off x="336233" y="3574892"/>
            <a:ext cx="3076575" cy="114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1. Get list of FP into bed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4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BDA48868-0189-9146-AA61-909F4B14B33A}"/>
              </a:ext>
            </a:extLst>
          </p:cNvPr>
          <p:cNvSpPr/>
          <p:nvPr/>
        </p:nvSpPr>
        <p:spPr>
          <a:xfrm rot="5400000">
            <a:off x="3953298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2E47F74-231D-CB46-8E8D-234F7E0C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123401"/>
              </p:ext>
            </p:extLst>
          </p:nvPr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5986FE6-E161-E045-9E01-118E86009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56122"/>
              </p:ext>
            </p:extLst>
          </p:nvPr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  <p:sp>
        <p:nvSpPr>
          <p:cNvPr id="20" name="Right Bracket 19">
            <a:extLst>
              <a:ext uri="{FF2B5EF4-FFF2-40B4-BE49-F238E27FC236}">
                <a16:creationId xmlns:a16="http://schemas.microsoft.com/office/drawing/2014/main" id="{27CB6D12-C4A7-6242-ABCC-04E1E1D99616}"/>
              </a:ext>
            </a:extLst>
          </p:cNvPr>
          <p:cNvSpPr/>
          <p:nvPr/>
        </p:nvSpPr>
        <p:spPr>
          <a:xfrm rot="5400000">
            <a:off x="8797851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51CF-AC8E-7747-8279-AAD1CCBBD528}"/>
              </a:ext>
            </a:extLst>
          </p:cNvPr>
          <p:cNvSpPr txBox="1"/>
          <p:nvPr/>
        </p:nvSpPr>
        <p:spPr>
          <a:xfrm>
            <a:off x="336233" y="4720431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3	4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6	7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8	9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18	19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726799E-4312-BF47-BAFD-3CDC90C61984}"/>
              </a:ext>
            </a:extLst>
          </p:cNvPr>
          <p:cNvSpPr txBox="1">
            <a:spLocks/>
          </p:cNvSpPr>
          <p:nvPr/>
        </p:nvSpPr>
        <p:spPr>
          <a:xfrm>
            <a:off x="3818077" y="3574892"/>
            <a:ext cx="4534397" cy="145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2. Make genomic windows</a:t>
            </a:r>
            <a:br>
              <a:rPr lang="en-US" dirty="0"/>
            </a:br>
            <a:r>
              <a:rPr lang="en-US" dirty="0"/>
              <a:t>for your chromosome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7D353-C1D8-3946-8CE3-0FA8D2F1A5AF}"/>
              </a:ext>
            </a:extLst>
          </p:cNvPr>
          <p:cNvSpPr txBox="1"/>
          <p:nvPr/>
        </p:nvSpPr>
        <p:spPr>
          <a:xfrm>
            <a:off x="3536017" y="4919102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Chr</a:t>
            </a:r>
            <a:r>
              <a:rPr lang="en-US" sz="2000" dirty="0"/>
              <a:t>	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DEE4E7-A586-0149-B763-19ECB61041CC}"/>
              </a:ext>
            </a:extLst>
          </p:cNvPr>
          <p:cNvSpPr txBox="1"/>
          <p:nvPr/>
        </p:nvSpPr>
        <p:spPr>
          <a:xfrm>
            <a:off x="6003901" y="4815840"/>
            <a:ext cx="2291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Chr</a:t>
            </a:r>
            <a:r>
              <a:rPr lang="en-US" sz="2000" dirty="0"/>
              <a:t>	0	10</a:t>
            </a:r>
          </a:p>
          <a:p>
            <a:r>
              <a:rPr lang="en-US" sz="2000" dirty="0" err="1"/>
              <a:t>Chr</a:t>
            </a:r>
            <a:r>
              <a:rPr lang="en-US" sz="2000" dirty="0"/>
              <a:t>	10	20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790E1E-0DE9-CC45-908A-1AD1ECAD2352}"/>
              </a:ext>
            </a:extLst>
          </p:cNvPr>
          <p:cNvCxnSpPr>
            <a:cxnSpLocks/>
          </p:cNvCxnSpPr>
          <p:nvPr/>
        </p:nvCxnSpPr>
        <p:spPr>
          <a:xfrm>
            <a:off x="5033533" y="5119157"/>
            <a:ext cx="8405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96E217-4446-A24B-9B5B-5C5F1E03B308}"/>
              </a:ext>
            </a:extLst>
          </p:cNvPr>
          <p:cNvSpPr txBox="1">
            <a:spLocks/>
          </p:cNvSpPr>
          <p:nvPr/>
        </p:nvSpPr>
        <p:spPr>
          <a:xfrm>
            <a:off x="336233" y="3574892"/>
            <a:ext cx="3076575" cy="114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1. Get list of FP into bed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64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9248-F851-3746-90C1-C1EF9D5F847C}"/>
              </a:ext>
            </a:extLst>
          </p:cNvPr>
          <p:cNvSpPr txBox="1"/>
          <p:nvPr/>
        </p:nvSpPr>
        <p:spPr>
          <a:xfrm>
            <a:off x="336233" y="4720431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3	4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6	7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8	9</a:t>
            </a:r>
          </a:p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18	19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BDA48868-0189-9146-AA61-909F4B14B33A}"/>
              </a:ext>
            </a:extLst>
          </p:cNvPr>
          <p:cNvSpPr/>
          <p:nvPr/>
        </p:nvSpPr>
        <p:spPr>
          <a:xfrm rot="5400000">
            <a:off x="3953298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2E47F74-231D-CB46-8E8D-234F7E0C16F1}"/>
              </a:ext>
            </a:extLst>
          </p:cNvPr>
          <p:cNvGraphicFramePr>
            <a:graphicFrameLocks noGrp="1"/>
          </p:cNvGraphicFramePr>
          <p:nvPr/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5986FE6-E161-E045-9E01-118E8600927C}"/>
              </a:ext>
            </a:extLst>
          </p:cNvPr>
          <p:cNvGraphicFramePr>
            <a:graphicFrameLocks noGrp="1"/>
          </p:cNvGraphicFramePr>
          <p:nvPr/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  <p:sp>
        <p:nvSpPr>
          <p:cNvPr id="20" name="Right Bracket 19">
            <a:extLst>
              <a:ext uri="{FF2B5EF4-FFF2-40B4-BE49-F238E27FC236}">
                <a16:creationId xmlns:a16="http://schemas.microsoft.com/office/drawing/2014/main" id="{27CB6D12-C4A7-6242-ABCC-04E1E1D99616}"/>
              </a:ext>
            </a:extLst>
          </p:cNvPr>
          <p:cNvSpPr/>
          <p:nvPr/>
        </p:nvSpPr>
        <p:spPr>
          <a:xfrm rot="5400000">
            <a:off x="8797851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888912-FDFE-124F-A54E-45EFA604EBF7}"/>
              </a:ext>
            </a:extLst>
          </p:cNvPr>
          <p:cNvSpPr txBox="1">
            <a:spLocks/>
          </p:cNvSpPr>
          <p:nvPr/>
        </p:nvSpPr>
        <p:spPr>
          <a:xfrm>
            <a:off x="9115424" y="3574892"/>
            <a:ext cx="3076576" cy="145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3. Count number of FP in windows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E509E-F24B-4144-BADF-A14F7A421918}"/>
              </a:ext>
            </a:extLst>
          </p:cNvPr>
          <p:cNvSpPr txBox="1"/>
          <p:nvPr/>
        </p:nvSpPr>
        <p:spPr>
          <a:xfrm>
            <a:off x="3914775" y="275082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FP =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FE5E4-9770-5F4B-9E34-7B49EEF6A7FE}"/>
              </a:ext>
            </a:extLst>
          </p:cNvPr>
          <p:cNvSpPr txBox="1"/>
          <p:nvPr/>
        </p:nvSpPr>
        <p:spPr>
          <a:xfrm>
            <a:off x="8407214" y="27508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FP = 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374D451-BC7F-AF4A-922F-9E92F1C922FB}"/>
              </a:ext>
            </a:extLst>
          </p:cNvPr>
          <p:cNvSpPr txBox="1">
            <a:spLocks/>
          </p:cNvSpPr>
          <p:nvPr/>
        </p:nvSpPr>
        <p:spPr>
          <a:xfrm>
            <a:off x="3818077" y="3574892"/>
            <a:ext cx="4534397" cy="145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2. Make genomic windows</a:t>
            </a:r>
            <a:br>
              <a:rPr lang="en-US" dirty="0"/>
            </a:br>
            <a:r>
              <a:rPr lang="en-US" dirty="0"/>
              <a:t>for your chromosome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E0675-71C4-5849-9711-AE0C2E69D653}"/>
              </a:ext>
            </a:extLst>
          </p:cNvPr>
          <p:cNvSpPr txBox="1"/>
          <p:nvPr/>
        </p:nvSpPr>
        <p:spPr>
          <a:xfrm>
            <a:off x="3536017" y="4919102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Chr</a:t>
            </a:r>
            <a:r>
              <a:rPr lang="en-US" sz="2000" dirty="0"/>
              <a:t>	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2F0EF2-3964-3040-B03C-1951CD3B3FF2}"/>
              </a:ext>
            </a:extLst>
          </p:cNvPr>
          <p:cNvSpPr txBox="1"/>
          <p:nvPr/>
        </p:nvSpPr>
        <p:spPr>
          <a:xfrm>
            <a:off x="6003901" y="4815840"/>
            <a:ext cx="2291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Chr</a:t>
            </a:r>
            <a:r>
              <a:rPr lang="en-US" sz="2000" dirty="0"/>
              <a:t>	0	10</a:t>
            </a:r>
          </a:p>
          <a:p>
            <a:r>
              <a:rPr lang="en-US" sz="2000" dirty="0" err="1"/>
              <a:t>Chr</a:t>
            </a:r>
            <a:r>
              <a:rPr lang="en-US" sz="2000" dirty="0"/>
              <a:t>	10	20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C40018-47A5-EC4D-BD13-7AC4F41D7C94}"/>
              </a:ext>
            </a:extLst>
          </p:cNvPr>
          <p:cNvCxnSpPr>
            <a:cxnSpLocks/>
          </p:cNvCxnSpPr>
          <p:nvPr/>
        </p:nvCxnSpPr>
        <p:spPr>
          <a:xfrm>
            <a:off x="5033533" y="5119157"/>
            <a:ext cx="8405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3E30921-FD74-5A46-9483-BBAA8D168A59}"/>
              </a:ext>
            </a:extLst>
          </p:cNvPr>
          <p:cNvSpPr txBox="1">
            <a:spLocks/>
          </p:cNvSpPr>
          <p:nvPr/>
        </p:nvSpPr>
        <p:spPr>
          <a:xfrm>
            <a:off x="336233" y="3574892"/>
            <a:ext cx="3076575" cy="114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1. Get list of FP into bed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4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B6B22BD-51FC-554C-BE92-88AAE0301126}"/>
              </a:ext>
            </a:extLst>
          </p:cNvPr>
          <p:cNvSpPr/>
          <p:nvPr/>
        </p:nvSpPr>
        <p:spPr>
          <a:xfrm>
            <a:off x="318611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D436F-613E-394F-8DDA-D0D61B7A7F0F}"/>
              </a:ext>
            </a:extLst>
          </p:cNvPr>
          <p:cNvSpPr/>
          <p:nvPr/>
        </p:nvSpPr>
        <p:spPr>
          <a:xfrm>
            <a:off x="461602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DC55A-28F0-2D4B-9890-4866024E7571}"/>
              </a:ext>
            </a:extLst>
          </p:cNvPr>
          <p:cNvSpPr/>
          <p:nvPr/>
        </p:nvSpPr>
        <p:spPr>
          <a:xfrm>
            <a:off x="5557491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FE877F-8EE8-4344-B568-5D94C68DAA93}"/>
              </a:ext>
            </a:extLst>
          </p:cNvPr>
          <p:cNvSpPr/>
          <p:nvPr/>
        </p:nvSpPr>
        <p:spPr>
          <a:xfrm>
            <a:off x="1055335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2E47F74-231D-CB46-8E8D-234F7E0C16F1}"/>
              </a:ext>
            </a:extLst>
          </p:cNvPr>
          <p:cNvGraphicFramePr>
            <a:graphicFrameLocks noGrp="1"/>
          </p:cNvGraphicFramePr>
          <p:nvPr/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5986FE6-E161-E045-9E01-118E8600927C}"/>
              </a:ext>
            </a:extLst>
          </p:cNvPr>
          <p:cNvGraphicFramePr>
            <a:graphicFrameLocks noGrp="1"/>
          </p:cNvGraphicFramePr>
          <p:nvPr/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13CA-D01B-C344-BF7F-8C8F666F050C}"/>
              </a:ext>
            </a:extLst>
          </p:cNvPr>
          <p:cNvCxnSpPr/>
          <p:nvPr/>
        </p:nvCxnSpPr>
        <p:spPr>
          <a:xfrm>
            <a:off x="1756202" y="3200400"/>
            <a:ext cx="0" cy="26146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BD55F4-AA4E-9E41-A92A-006BA6EC776A}"/>
              </a:ext>
            </a:extLst>
          </p:cNvPr>
          <p:cNvCxnSpPr>
            <a:cxnSpLocks/>
          </p:cNvCxnSpPr>
          <p:nvPr/>
        </p:nvCxnSpPr>
        <p:spPr>
          <a:xfrm flipH="1">
            <a:off x="1751437" y="5815013"/>
            <a:ext cx="917958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758419-4330-9F4B-B81D-1975700B6008}"/>
              </a:ext>
            </a:extLst>
          </p:cNvPr>
          <p:cNvSpPr txBox="1"/>
          <p:nvPr/>
        </p:nvSpPr>
        <p:spPr>
          <a:xfrm rot="16200000">
            <a:off x="664623" y="4215318"/>
            <a:ext cx="585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351A8-2049-2F46-8A63-C546F59274EB}"/>
              </a:ext>
            </a:extLst>
          </p:cNvPr>
          <p:cNvSpPr txBox="1"/>
          <p:nvPr/>
        </p:nvSpPr>
        <p:spPr>
          <a:xfrm>
            <a:off x="5512126" y="5995744"/>
            <a:ext cx="1524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72CDD-DC7B-674D-9180-9DF656A2CEDF}"/>
              </a:ext>
            </a:extLst>
          </p:cNvPr>
          <p:cNvSpPr txBox="1"/>
          <p:nvPr/>
        </p:nvSpPr>
        <p:spPr>
          <a:xfrm>
            <a:off x="1249719" y="4939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1A64B5-2592-424C-849C-F3EA2707D194}"/>
              </a:ext>
            </a:extLst>
          </p:cNvPr>
          <p:cNvCxnSpPr/>
          <p:nvPr/>
        </p:nvCxnSpPr>
        <p:spPr>
          <a:xfrm>
            <a:off x="1760968" y="5210163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87E66D-AA8D-DC45-A865-5D7AB05FD947}"/>
              </a:ext>
            </a:extLst>
          </p:cNvPr>
          <p:cNvSpPr txBox="1"/>
          <p:nvPr/>
        </p:nvSpPr>
        <p:spPr>
          <a:xfrm>
            <a:off x="1256897" y="430761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A58F64-1F5C-A24A-A7B0-514402042DE1}"/>
              </a:ext>
            </a:extLst>
          </p:cNvPr>
          <p:cNvCxnSpPr/>
          <p:nvPr/>
        </p:nvCxnSpPr>
        <p:spPr>
          <a:xfrm>
            <a:off x="1768146" y="4577806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D19FB-1EA3-5445-8B00-46E2B0398889}"/>
              </a:ext>
            </a:extLst>
          </p:cNvPr>
          <p:cNvSpPr txBox="1"/>
          <p:nvPr/>
        </p:nvSpPr>
        <p:spPr>
          <a:xfrm>
            <a:off x="1256897" y="36830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71131E-79F9-7947-8943-74B2033DCD5B}"/>
              </a:ext>
            </a:extLst>
          </p:cNvPr>
          <p:cNvCxnSpPr/>
          <p:nvPr/>
        </p:nvCxnSpPr>
        <p:spPr>
          <a:xfrm>
            <a:off x="1768146" y="3953226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777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B6B22BD-51FC-554C-BE92-88AAE0301126}"/>
              </a:ext>
            </a:extLst>
          </p:cNvPr>
          <p:cNvSpPr/>
          <p:nvPr/>
        </p:nvSpPr>
        <p:spPr>
          <a:xfrm>
            <a:off x="318611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D436F-613E-394F-8DDA-D0D61B7A7F0F}"/>
              </a:ext>
            </a:extLst>
          </p:cNvPr>
          <p:cNvSpPr/>
          <p:nvPr/>
        </p:nvSpPr>
        <p:spPr>
          <a:xfrm>
            <a:off x="461602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DC55A-28F0-2D4B-9890-4866024E7571}"/>
              </a:ext>
            </a:extLst>
          </p:cNvPr>
          <p:cNvSpPr/>
          <p:nvPr/>
        </p:nvSpPr>
        <p:spPr>
          <a:xfrm>
            <a:off x="5557491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FE877F-8EE8-4344-B568-5D94C68DAA93}"/>
              </a:ext>
            </a:extLst>
          </p:cNvPr>
          <p:cNvSpPr/>
          <p:nvPr/>
        </p:nvSpPr>
        <p:spPr>
          <a:xfrm>
            <a:off x="10553353" y="5229225"/>
            <a:ext cx="242887" cy="585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A14A6-A59A-0D49-AFA8-CEFE3F1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BDA48868-0189-9146-AA61-909F4B14B33A}"/>
              </a:ext>
            </a:extLst>
          </p:cNvPr>
          <p:cNvSpPr/>
          <p:nvPr/>
        </p:nvSpPr>
        <p:spPr>
          <a:xfrm rot="5400000">
            <a:off x="3953298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2E47F74-231D-CB46-8E8D-234F7E0C16F1}"/>
              </a:ext>
            </a:extLst>
          </p:cNvPr>
          <p:cNvGraphicFramePr>
            <a:graphicFrameLocks noGrp="1"/>
          </p:cNvGraphicFramePr>
          <p:nvPr/>
        </p:nvGraphicFramePr>
        <p:xfrm>
          <a:off x="1561771" y="1314188"/>
          <a:ext cx="9737700" cy="9953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6885">
                  <a:extLst>
                    <a:ext uri="{9D8B030D-6E8A-4147-A177-3AD203B41FA5}">
                      <a16:colId xmlns:a16="http://schemas.microsoft.com/office/drawing/2014/main" val="195726263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96043174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14782062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9515368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9981991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96586754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531467626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84359515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2513875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492204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685123287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659203971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46395158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1288511204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355993800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544854465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751733309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2301289413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4043582772"/>
                    </a:ext>
                  </a:extLst>
                </a:gridCol>
                <a:gridCol w="486885">
                  <a:extLst>
                    <a:ext uri="{9D8B030D-6E8A-4147-A177-3AD203B41FA5}">
                      <a16:colId xmlns:a16="http://schemas.microsoft.com/office/drawing/2014/main" val="719810570"/>
                    </a:ext>
                  </a:extLst>
                </a:gridCol>
              </a:tblGrid>
              <a:tr h="194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443684638"/>
                  </a:ext>
                </a:extLst>
              </a:tr>
              <a:tr h="3744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169124239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4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accent4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accent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17" marR="5617" marT="5617" marB="0" anchor="b"/>
                </a:tc>
                <a:extLst>
                  <a:ext uri="{0D108BD9-81ED-4DB2-BD59-A6C34878D82A}">
                    <a16:rowId xmlns:a16="http://schemas.microsoft.com/office/drawing/2014/main" val="284395891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5986FE6-E161-E045-9E01-118E8600927C}"/>
              </a:ext>
            </a:extLst>
          </p:cNvPr>
          <p:cNvGraphicFramePr>
            <a:graphicFrameLocks noGrp="1"/>
          </p:cNvGraphicFramePr>
          <p:nvPr/>
        </p:nvGraphicFramePr>
        <p:xfrm>
          <a:off x="352893" y="1690701"/>
          <a:ext cx="1208878" cy="624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878">
                  <a:extLst>
                    <a:ext uri="{9D8B030D-6E8A-4147-A177-3AD203B41FA5}">
                      <a16:colId xmlns:a16="http://schemas.microsoft.com/office/drawing/2014/main" val="40452393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Benchmark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1771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Sample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45063204"/>
                  </a:ext>
                </a:extLst>
              </a:tr>
            </a:tbl>
          </a:graphicData>
        </a:graphic>
      </p:graphicFrame>
      <p:sp>
        <p:nvSpPr>
          <p:cNvPr id="20" name="Right Bracket 19">
            <a:extLst>
              <a:ext uri="{FF2B5EF4-FFF2-40B4-BE49-F238E27FC236}">
                <a16:creationId xmlns:a16="http://schemas.microsoft.com/office/drawing/2014/main" id="{27CB6D12-C4A7-6242-ABCC-04E1E1D99616}"/>
              </a:ext>
            </a:extLst>
          </p:cNvPr>
          <p:cNvSpPr/>
          <p:nvPr/>
        </p:nvSpPr>
        <p:spPr>
          <a:xfrm rot="5400000">
            <a:off x="8797851" y="292263"/>
            <a:ext cx="150393" cy="4544585"/>
          </a:xfrm>
          <a:prstGeom prst="rightBracke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13CA-D01B-C344-BF7F-8C8F666F050C}"/>
              </a:ext>
            </a:extLst>
          </p:cNvPr>
          <p:cNvCxnSpPr/>
          <p:nvPr/>
        </p:nvCxnSpPr>
        <p:spPr>
          <a:xfrm>
            <a:off x="1756202" y="3200400"/>
            <a:ext cx="0" cy="26146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BD55F4-AA4E-9E41-A92A-006BA6EC776A}"/>
              </a:ext>
            </a:extLst>
          </p:cNvPr>
          <p:cNvCxnSpPr>
            <a:cxnSpLocks/>
          </p:cNvCxnSpPr>
          <p:nvPr/>
        </p:nvCxnSpPr>
        <p:spPr>
          <a:xfrm flipH="1">
            <a:off x="1751437" y="5815013"/>
            <a:ext cx="917958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758419-4330-9F4B-B81D-1975700B6008}"/>
              </a:ext>
            </a:extLst>
          </p:cNvPr>
          <p:cNvSpPr txBox="1"/>
          <p:nvPr/>
        </p:nvSpPr>
        <p:spPr>
          <a:xfrm rot="16200000">
            <a:off x="664623" y="4215318"/>
            <a:ext cx="585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351A8-2049-2F46-8A63-C546F59274EB}"/>
              </a:ext>
            </a:extLst>
          </p:cNvPr>
          <p:cNvSpPr txBox="1"/>
          <p:nvPr/>
        </p:nvSpPr>
        <p:spPr>
          <a:xfrm>
            <a:off x="5512126" y="5995744"/>
            <a:ext cx="1524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72CDD-DC7B-674D-9180-9DF656A2CEDF}"/>
              </a:ext>
            </a:extLst>
          </p:cNvPr>
          <p:cNvSpPr txBox="1"/>
          <p:nvPr/>
        </p:nvSpPr>
        <p:spPr>
          <a:xfrm>
            <a:off x="1249719" y="4939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1A64B5-2592-424C-849C-F3EA2707D194}"/>
              </a:ext>
            </a:extLst>
          </p:cNvPr>
          <p:cNvCxnSpPr/>
          <p:nvPr/>
        </p:nvCxnSpPr>
        <p:spPr>
          <a:xfrm>
            <a:off x="1760968" y="5210163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87E66D-AA8D-DC45-A865-5D7AB05FD947}"/>
              </a:ext>
            </a:extLst>
          </p:cNvPr>
          <p:cNvSpPr txBox="1"/>
          <p:nvPr/>
        </p:nvSpPr>
        <p:spPr>
          <a:xfrm>
            <a:off x="1256897" y="430761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A58F64-1F5C-A24A-A7B0-514402042DE1}"/>
              </a:ext>
            </a:extLst>
          </p:cNvPr>
          <p:cNvCxnSpPr/>
          <p:nvPr/>
        </p:nvCxnSpPr>
        <p:spPr>
          <a:xfrm>
            <a:off x="1768146" y="4577806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D19FB-1EA3-5445-8B00-46E2B0398889}"/>
              </a:ext>
            </a:extLst>
          </p:cNvPr>
          <p:cNvSpPr txBox="1"/>
          <p:nvPr/>
        </p:nvSpPr>
        <p:spPr>
          <a:xfrm>
            <a:off x="1256897" y="36830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71131E-79F9-7947-8943-74B2033DCD5B}"/>
              </a:ext>
            </a:extLst>
          </p:cNvPr>
          <p:cNvCxnSpPr/>
          <p:nvPr/>
        </p:nvCxnSpPr>
        <p:spPr>
          <a:xfrm>
            <a:off x="1768146" y="3953226"/>
            <a:ext cx="917005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25A505CA-3F30-4E4D-AD0B-DCED9F3BBFAE}"/>
              </a:ext>
            </a:extLst>
          </p:cNvPr>
          <p:cNvSpPr/>
          <p:nvPr/>
        </p:nvSpPr>
        <p:spPr>
          <a:xfrm>
            <a:off x="2245001" y="3888383"/>
            <a:ext cx="7772400" cy="1932503"/>
          </a:xfrm>
          <a:custGeom>
            <a:avLst/>
            <a:gdLst>
              <a:gd name="connsiteX0" fmla="*/ 0 w 7772400"/>
              <a:gd name="connsiteY0" fmla="*/ 1868477 h 1926028"/>
              <a:gd name="connsiteX1" fmla="*/ 385763 w 7772400"/>
              <a:gd name="connsiteY1" fmla="*/ 1868477 h 1926028"/>
              <a:gd name="connsiteX2" fmla="*/ 842963 w 7772400"/>
              <a:gd name="connsiteY2" fmla="*/ 1782752 h 1926028"/>
              <a:gd name="connsiteX3" fmla="*/ 1171575 w 7772400"/>
              <a:gd name="connsiteY3" fmla="*/ 1311265 h 1926028"/>
              <a:gd name="connsiteX4" fmla="*/ 1857375 w 7772400"/>
              <a:gd name="connsiteY4" fmla="*/ 153977 h 1926028"/>
              <a:gd name="connsiteX5" fmla="*/ 2400300 w 7772400"/>
              <a:gd name="connsiteY5" fmla="*/ 111115 h 1926028"/>
              <a:gd name="connsiteX6" fmla="*/ 2971800 w 7772400"/>
              <a:gd name="connsiteY6" fmla="*/ 1068377 h 1926028"/>
              <a:gd name="connsiteX7" fmla="*/ 3343275 w 7772400"/>
              <a:gd name="connsiteY7" fmla="*/ 1668452 h 1926028"/>
              <a:gd name="connsiteX8" fmla="*/ 4429125 w 7772400"/>
              <a:gd name="connsiteY8" fmla="*/ 1882765 h 1926028"/>
              <a:gd name="connsiteX9" fmla="*/ 5815013 w 7772400"/>
              <a:gd name="connsiteY9" fmla="*/ 1882765 h 1926028"/>
              <a:gd name="connsiteX10" fmla="*/ 6372225 w 7772400"/>
              <a:gd name="connsiteY10" fmla="*/ 1425565 h 1926028"/>
              <a:gd name="connsiteX11" fmla="*/ 6572250 w 7772400"/>
              <a:gd name="connsiteY11" fmla="*/ 1339840 h 1926028"/>
              <a:gd name="connsiteX12" fmla="*/ 6915150 w 7772400"/>
              <a:gd name="connsiteY12" fmla="*/ 1597015 h 1926028"/>
              <a:gd name="connsiteX13" fmla="*/ 7000875 w 7772400"/>
              <a:gd name="connsiteY13" fmla="*/ 1711315 h 1926028"/>
              <a:gd name="connsiteX14" fmla="*/ 7772400 w 7772400"/>
              <a:gd name="connsiteY14" fmla="*/ 1882765 h 1926028"/>
              <a:gd name="connsiteX0" fmla="*/ 0 w 7772400"/>
              <a:gd name="connsiteY0" fmla="*/ 1868477 h 1926028"/>
              <a:gd name="connsiteX1" fmla="*/ 385763 w 7772400"/>
              <a:gd name="connsiteY1" fmla="*/ 1868477 h 1926028"/>
              <a:gd name="connsiteX2" fmla="*/ 842963 w 7772400"/>
              <a:gd name="connsiteY2" fmla="*/ 1782752 h 1926028"/>
              <a:gd name="connsiteX3" fmla="*/ 1171575 w 7772400"/>
              <a:gd name="connsiteY3" fmla="*/ 1311265 h 1926028"/>
              <a:gd name="connsiteX4" fmla="*/ 1857375 w 7772400"/>
              <a:gd name="connsiteY4" fmla="*/ 153977 h 1926028"/>
              <a:gd name="connsiteX5" fmla="*/ 2400300 w 7772400"/>
              <a:gd name="connsiteY5" fmla="*/ 111115 h 1926028"/>
              <a:gd name="connsiteX6" fmla="*/ 2971800 w 7772400"/>
              <a:gd name="connsiteY6" fmla="*/ 1068377 h 1926028"/>
              <a:gd name="connsiteX7" fmla="*/ 3343275 w 7772400"/>
              <a:gd name="connsiteY7" fmla="*/ 1668452 h 1926028"/>
              <a:gd name="connsiteX8" fmla="*/ 4429125 w 7772400"/>
              <a:gd name="connsiteY8" fmla="*/ 1882765 h 1926028"/>
              <a:gd name="connsiteX9" fmla="*/ 5815013 w 7772400"/>
              <a:gd name="connsiteY9" fmla="*/ 1882765 h 1926028"/>
              <a:gd name="connsiteX10" fmla="*/ 6372225 w 7772400"/>
              <a:gd name="connsiteY10" fmla="*/ 1425565 h 1926028"/>
              <a:gd name="connsiteX11" fmla="*/ 6572250 w 7772400"/>
              <a:gd name="connsiteY11" fmla="*/ 1339840 h 1926028"/>
              <a:gd name="connsiteX12" fmla="*/ 6968675 w 7772400"/>
              <a:gd name="connsiteY12" fmla="*/ 1628239 h 1926028"/>
              <a:gd name="connsiteX13" fmla="*/ 7000875 w 7772400"/>
              <a:gd name="connsiteY13" fmla="*/ 1711315 h 1926028"/>
              <a:gd name="connsiteX14" fmla="*/ 7772400 w 7772400"/>
              <a:gd name="connsiteY14" fmla="*/ 1882765 h 1926028"/>
              <a:gd name="connsiteX0" fmla="*/ 0 w 7772400"/>
              <a:gd name="connsiteY0" fmla="*/ 1868477 h 1926028"/>
              <a:gd name="connsiteX1" fmla="*/ 385763 w 7772400"/>
              <a:gd name="connsiteY1" fmla="*/ 1868477 h 1926028"/>
              <a:gd name="connsiteX2" fmla="*/ 842963 w 7772400"/>
              <a:gd name="connsiteY2" fmla="*/ 1782752 h 1926028"/>
              <a:gd name="connsiteX3" fmla="*/ 1171575 w 7772400"/>
              <a:gd name="connsiteY3" fmla="*/ 1311265 h 1926028"/>
              <a:gd name="connsiteX4" fmla="*/ 1857375 w 7772400"/>
              <a:gd name="connsiteY4" fmla="*/ 153977 h 1926028"/>
              <a:gd name="connsiteX5" fmla="*/ 2400300 w 7772400"/>
              <a:gd name="connsiteY5" fmla="*/ 111115 h 1926028"/>
              <a:gd name="connsiteX6" fmla="*/ 2971800 w 7772400"/>
              <a:gd name="connsiteY6" fmla="*/ 1068377 h 1926028"/>
              <a:gd name="connsiteX7" fmla="*/ 3343275 w 7772400"/>
              <a:gd name="connsiteY7" fmla="*/ 1668452 h 1926028"/>
              <a:gd name="connsiteX8" fmla="*/ 4429125 w 7772400"/>
              <a:gd name="connsiteY8" fmla="*/ 1882765 h 1926028"/>
              <a:gd name="connsiteX9" fmla="*/ 5815013 w 7772400"/>
              <a:gd name="connsiteY9" fmla="*/ 1882765 h 1926028"/>
              <a:gd name="connsiteX10" fmla="*/ 6372225 w 7772400"/>
              <a:gd name="connsiteY10" fmla="*/ 1425565 h 1926028"/>
              <a:gd name="connsiteX11" fmla="*/ 6572250 w 7772400"/>
              <a:gd name="connsiteY11" fmla="*/ 1339840 h 1926028"/>
              <a:gd name="connsiteX12" fmla="*/ 6968675 w 7772400"/>
              <a:gd name="connsiteY12" fmla="*/ 1628239 h 1926028"/>
              <a:gd name="connsiteX13" fmla="*/ 7130229 w 7772400"/>
              <a:gd name="connsiteY13" fmla="*/ 1706854 h 1926028"/>
              <a:gd name="connsiteX14" fmla="*/ 7772400 w 7772400"/>
              <a:gd name="connsiteY14" fmla="*/ 1882765 h 1926028"/>
              <a:gd name="connsiteX0" fmla="*/ 0 w 7772400"/>
              <a:gd name="connsiteY0" fmla="*/ 1868477 h 1926028"/>
              <a:gd name="connsiteX1" fmla="*/ 385763 w 7772400"/>
              <a:gd name="connsiteY1" fmla="*/ 1868477 h 1926028"/>
              <a:gd name="connsiteX2" fmla="*/ 842963 w 7772400"/>
              <a:gd name="connsiteY2" fmla="*/ 1782752 h 1926028"/>
              <a:gd name="connsiteX3" fmla="*/ 1171575 w 7772400"/>
              <a:gd name="connsiteY3" fmla="*/ 1311265 h 1926028"/>
              <a:gd name="connsiteX4" fmla="*/ 1857375 w 7772400"/>
              <a:gd name="connsiteY4" fmla="*/ 153977 h 1926028"/>
              <a:gd name="connsiteX5" fmla="*/ 2400300 w 7772400"/>
              <a:gd name="connsiteY5" fmla="*/ 111115 h 1926028"/>
              <a:gd name="connsiteX6" fmla="*/ 2971800 w 7772400"/>
              <a:gd name="connsiteY6" fmla="*/ 1068377 h 1926028"/>
              <a:gd name="connsiteX7" fmla="*/ 3343275 w 7772400"/>
              <a:gd name="connsiteY7" fmla="*/ 1668452 h 1926028"/>
              <a:gd name="connsiteX8" fmla="*/ 4429125 w 7772400"/>
              <a:gd name="connsiteY8" fmla="*/ 1882765 h 1926028"/>
              <a:gd name="connsiteX9" fmla="*/ 5815013 w 7772400"/>
              <a:gd name="connsiteY9" fmla="*/ 1882765 h 1926028"/>
              <a:gd name="connsiteX10" fmla="*/ 6372225 w 7772400"/>
              <a:gd name="connsiteY10" fmla="*/ 1425565 h 1926028"/>
              <a:gd name="connsiteX11" fmla="*/ 6612394 w 7772400"/>
              <a:gd name="connsiteY11" fmla="*/ 1344300 h 1926028"/>
              <a:gd name="connsiteX12" fmla="*/ 6968675 w 7772400"/>
              <a:gd name="connsiteY12" fmla="*/ 1628239 h 1926028"/>
              <a:gd name="connsiteX13" fmla="*/ 7130229 w 7772400"/>
              <a:gd name="connsiteY13" fmla="*/ 1706854 h 1926028"/>
              <a:gd name="connsiteX14" fmla="*/ 7772400 w 7772400"/>
              <a:gd name="connsiteY14" fmla="*/ 1882765 h 1926028"/>
              <a:gd name="connsiteX0" fmla="*/ 0 w 7772400"/>
              <a:gd name="connsiteY0" fmla="*/ 1868477 h 1924451"/>
              <a:gd name="connsiteX1" fmla="*/ 385763 w 7772400"/>
              <a:gd name="connsiteY1" fmla="*/ 1868477 h 1924451"/>
              <a:gd name="connsiteX2" fmla="*/ 842963 w 7772400"/>
              <a:gd name="connsiteY2" fmla="*/ 1782752 h 1924451"/>
              <a:gd name="connsiteX3" fmla="*/ 1171575 w 7772400"/>
              <a:gd name="connsiteY3" fmla="*/ 1311265 h 1924451"/>
              <a:gd name="connsiteX4" fmla="*/ 1857375 w 7772400"/>
              <a:gd name="connsiteY4" fmla="*/ 153977 h 1924451"/>
              <a:gd name="connsiteX5" fmla="*/ 2400300 w 7772400"/>
              <a:gd name="connsiteY5" fmla="*/ 111115 h 1924451"/>
              <a:gd name="connsiteX6" fmla="*/ 2971800 w 7772400"/>
              <a:gd name="connsiteY6" fmla="*/ 1068377 h 1924451"/>
              <a:gd name="connsiteX7" fmla="*/ 3343275 w 7772400"/>
              <a:gd name="connsiteY7" fmla="*/ 1668452 h 1924451"/>
              <a:gd name="connsiteX8" fmla="*/ 4429125 w 7772400"/>
              <a:gd name="connsiteY8" fmla="*/ 1882765 h 1924451"/>
              <a:gd name="connsiteX9" fmla="*/ 5815013 w 7772400"/>
              <a:gd name="connsiteY9" fmla="*/ 1882765 h 1924451"/>
              <a:gd name="connsiteX10" fmla="*/ 6403448 w 7772400"/>
              <a:gd name="connsiteY10" fmla="*/ 1447867 h 1924451"/>
              <a:gd name="connsiteX11" fmla="*/ 6612394 w 7772400"/>
              <a:gd name="connsiteY11" fmla="*/ 1344300 h 1924451"/>
              <a:gd name="connsiteX12" fmla="*/ 6968675 w 7772400"/>
              <a:gd name="connsiteY12" fmla="*/ 1628239 h 1924451"/>
              <a:gd name="connsiteX13" fmla="*/ 7130229 w 7772400"/>
              <a:gd name="connsiteY13" fmla="*/ 1706854 h 1924451"/>
              <a:gd name="connsiteX14" fmla="*/ 7772400 w 7772400"/>
              <a:gd name="connsiteY14" fmla="*/ 1882765 h 1924451"/>
              <a:gd name="connsiteX0" fmla="*/ 0 w 7772400"/>
              <a:gd name="connsiteY0" fmla="*/ 1883765 h 1939739"/>
              <a:gd name="connsiteX1" fmla="*/ 385763 w 7772400"/>
              <a:gd name="connsiteY1" fmla="*/ 1883765 h 1939739"/>
              <a:gd name="connsiteX2" fmla="*/ 842963 w 7772400"/>
              <a:gd name="connsiteY2" fmla="*/ 1798040 h 1939739"/>
              <a:gd name="connsiteX3" fmla="*/ 1171575 w 7772400"/>
              <a:gd name="connsiteY3" fmla="*/ 1326553 h 1939739"/>
              <a:gd name="connsiteX4" fmla="*/ 1857375 w 7772400"/>
              <a:gd name="connsiteY4" fmla="*/ 169265 h 1939739"/>
              <a:gd name="connsiteX5" fmla="*/ 2400300 w 7772400"/>
              <a:gd name="connsiteY5" fmla="*/ 126403 h 1939739"/>
              <a:gd name="connsiteX6" fmla="*/ 3071191 w 7772400"/>
              <a:gd name="connsiteY6" fmla="*/ 1312265 h 1939739"/>
              <a:gd name="connsiteX7" fmla="*/ 3343275 w 7772400"/>
              <a:gd name="connsiteY7" fmla="*/ 1683740 h 1939739"/>
              <a:gd name="connsiteX8" fmla="*/ 4429125 w 7772400"/>
              <a:gd name="connsiteY8" fmla="*/ 1898053 h 1939739"/>
              <a:gd name="connsiteX9" fmla="*/ 5815013 w 7772400"/>
              <a:gd name="connsiteY9" fmla="*/ 1898053 h 1939739"/>
              <a:gd name="connsiteX10" fmla="*/ 6403448 w 7772400"/>
              <a:gd name="connsiteY10" fmla="*/ 1463155 h 1939739"/>
              <a:gd name="connsiteX11" fmla="*/ 6612394 w 7772400"/>
              <a:gd name="connsiteY11" fmla="*/ 1359588 h 1939739"/>
              <a:gd name="connsiteX12" fmla="*/ 6968675 w 7772400"/>
              <a:gd name="connsiteY12" fmla="*/ 1643527 h 1939739"/>
              <a:gd name="connsiteX13" fmla="*/ 7130229 w 7772400"/>
              <a:gd name="connsiteY13" fmla="*/ 1722142 h 1939739"/>
              <a:gd name="connsiteX14" fmla="*/ 7772400 w 7772400"/>
              <a:gd name="connsiteY14" fmla="*/ 1898053 h 1939739"/>
              <a:gd name="connsiteX0" fmla="*/ 0 w 7772400"/>
              <a:gd name="connsiteY0" fmla="*/ 1883765 h 1939739"/>
              <a:gd name="connsiteX1" fmla="*/ 385763 w 7772400"/>
              <a:gd name="connsiteY1" fmla="*/ 1883765 h 1939739"/>
              <a:gd name="connsiteX2" fmla="*/ 842963 w 7772400"/>
              <a:gd name="connsiteY2" fmla="*/ 1798040 h 1939739"/>
              <a:gd name="connsiteX3" fmla="*/ 1171575 w 7772400"/>
              <a:gd name="connsiteY3" fmla="*/ 1326553 h 1939739"/>
              <a:gd name="connsiteX4" fmla="*/ 1857375 w 7772400"/>
              <a:gd name="connsiteY4" fmla="*/ 169265 h 1939739"/>
              <a:gd name="connsiteX5" fmla="*/ 2400300 w 7772400"/>
              <a:gd name="connsiteY5" fmla="*/ 126403 h 1939739"/>
              <a:gd name="connsiteX6" fmla="*/ 3071191 w 7772400"/>
              <a:gd name="connsiteY6" fmla="*/ 1312265 h 1939739"/>
              <a:gd name="connsiteX7" fmla="*/ 3343275 w 7772400"/>
              <a:gd name="connsiteY7" fmla="*/ 1683740 h 1939739"/>
              <a:gd name="connsiteX8" fmla="*/ 4429125 w 7772400"/>
              <a:gd name="connsiteY8" fmla="*/ 1898053 h 1939739"/>
              <a:gd name="connsiteX9" fmla="*/ 5815013 w 7772400"/>
              <a:gd name="connsiteY9" fmla="*/ 1898053 h 1939739"/>
              <a:gd name="connsiteX10" fmla="*/ 6403448 w 7772400"/>
              <a:gd name="connsiteY10" fmla="*/ 1463155 h 1939739"/>
              <a:gd name="connsiteX11" fmla="*/ 6612394 w 7772400"/>
              <a:gd name="connsiteY11" fmla="*/ 1359588 h 1939739"/>
              <a:gd name="connsiteX12" fmla="*/ 6968675 w 7772400"/>
              <a:gd name="connsiteY12" fmla="*/ 1643527 h 1939739"/>
              <a:gd name="connsiteX13" fmla="*/ 7130229 w 7772400"/>
              <a:gd name="connsiteY13" fmla="*/ 1722142 h 1939739"/>
              <a:gd name="connsiteX14" fmla="*/ 7772400 w 7772400"/>
              <a:gd name="connsiteY14" fmla="*/ 1898053 h 1939739"/>
              <a:gd name="connsiteX0" fmla="*/ 0 w 7772400"/>
              <a:gd name="connsiteY0" fmla="*/ 1883765 h 1938236"/>
              <a:gd name="connsiteX1" fmla="*/ 385763 w 7772400"/>
              <a:gd name="connsiteY1" fmla="*/ 1883765 h 1938236"/>
              <a:gd name="connsiteX2" fmla="*/ 842963 w 7772400"/>
              <a:gd name="connsiteY2" fmla="*/ 1798040 h 1938236"/>
              <a:gd name="connsiteX3" fmla="*/ 1171575 w 7772400"/>
              <a:gd name="connsiteY3" fmla="*/ 1326553 h 1938236"/>
              <a:gd name="connsiteX4" fmla="*/ 1857375 w 7772400"/>
              <a:gd name="connsiteY4" fmla="*/ 169265 h 1938236"/>
              <a:gd name="connsiteX5" fmla="*/ 2400300 w 7772400"/>
              <a:gd name="connsiteY5" fmla="*/ 126403 h 1938236"/>
              <a:gd name="connsiteX6" fmla="*/ 3071191 w 7772400"/>
              <a:gd name="connsiteY6" fmla="*/ 1312265 h 1938236"/>
              <a:gd name="connsiteX7" fmla="*/ 3462544 w 7772400"/>
              <a:gd name="connsiteY7" fmla="*/ 1713558 h 1938236"/>
              <a:gd name="connsiteX8" fmla="*/ 4429125 w 7772400"/>
              <a:gd name="connsiteY8" fmla="*/ 1898053 h 1938236"/>
              <a:gd name="connsiteX9" fmla="*/ 5815013 w 7772400"/>
              <a:gd name="connsiteY9" fmla="*/ 1898053 h 1938236"/>
              <a:gd name="connsiteX10" fmla="*/ 6403448 w 7772400"/>
              <a:gd name="connsiteY10" fmla="*/ 1463155 h 1938236"/>
              <a:gd name="connsiteX11" fmla="*/ 6612394 w 7772400"/>
              <a:gd name="connsiteY11" fmla="*/ 1359588 h 1938236"/>
              <a:gd name="connsiteX12" fmla="*/ 6968675 w 7772400"/>
              <a:gd name="connsiteY12" fmla="*/ 1643527 h 1938236"/>
              <a:gd name="connsiteX13" fmla="*/ 7130229 w 7772400"/>
              <a:gd name="connsiteY13" fmla="*/ 1722142 h 1938236"/>
              <a:gd name="connsiteX14" fmla="*/ 7772400 w 7772400"/>
              <a:gd name="connsiteY14" fmla="*/ 1898053 h 1938236"/>
              <a:gd name="connsiteX0" fmla="*/ 0 w 7772400"/>
              <a:gd name="connsiteY0" fmla="*/ 1883765 h 1936792"/>
              <a:gd name="connsiteX1" fmla="*/ 385763 w 7772400"/>
              <a:gd name="connsiteY1" fmla="*/ 1883765 h 1936792"/>
              <a:gd name="connsiteX2" fmla="*/ 842963 w 7772400"/>
              <a:gd name="connsiteY2" fmla="*/ 1798040 h 1936792"/>
              <a:gd name="connsiteX3" fmla="*/ 1171575 w 7772400"/>
              <a:gd name="connsiteY3" fmla="*/ 1326553 h 1936792"/>
              <a:gd name="connsiteX4" fmla="*/ 1857375 w 7772400"/>
              <a:gd name="connsiteY4" fmla="*/ 169265 h 1936792"/>
              <a:gd name="connsiteX5" fmla="*/ 2400300 w 7772400"/>
              <a:gd name="connsiteY5" fmla="*/ 126403 h 1936792"/>
              <a:gd name="connsiteX6" fmla="*/ 3071191 w 7772400"/>
              <a:gd name="connsiteY6" fmla="*/ 1312265 h 1936792"/>
              <a:gd name="connsiteX7" fmla="*/ 3601692 w 7772400"/>
              <a:gd name="connsiteY7" fmla="*/ 1743376 h 1936792"/>
              <a:gd name="connsiteX8" fmla="*/ 4429125 w 7772400"/>
              <a:gd name="connsiteY8" fmla="*/ 1898053 h 1936792"/>
              <a:gd name="connsiteX9" fmla="*/ 5815013 w 7772400"/>
              <a:gd name="connsiteY9" fmla="*/ 1898053 h 1936792"/>
              <a:gd name="connsiteX10" fmla="*/ 6403448 w 7772400"/>
              <a:gd name="connsiteY10" fmla="*/ 1463155 h 1936792"/>
              <a:gd name="connsiteX11" fmla="*/ 6612394 w 7772400"/>
              <a:gd name="connsiteY11" fmla="*/ 1359588 h 1936792"/>
              <a:gd name="connsiteX12" fmla="*/ 6968675 w 7772400"/>
              <a:gd name="connsiteY12" fmla="*/ 1643527 h 1936792"/>
              <a:gd name="connsiteX13" fmla="*/ 7130229 w 7772400"/>
              <a:gd name="connsiteY13" fmla="*/ 1722142 h 1936792"/>
              <a:gd name="connsiteX14" fmla="*/ 7772400 w 7772400"/>
              <a:gd name="connsiteY14" fmla="*/ 1898053 h 1936792"/>
              <a:gd name="connsiteX0" fmla="*/ 0 w 7772400"/>
              <a:gd name="connsiteY0" fmla="*/ 1883765 h 1936792"/>
              <a:gd name="connsiteX1" fmla="*/ 385763 w 7772400"/>
              <a:gd name="connsiteY1" fmla="*/ 1883765 h 1936792"/>
              <a:gd name="connsiteX2" fmla="*/ 842963 w 7772400"/>
              <a:gd name="connsiteY2" fmla="*/ 1798040 h 1936792"/>
              <a:gd name="connsiteX3" fmla="*/ 1171575 w 7772400"/>
              <a:gd name="connsiteY3" fmla="*/ 1326553 h 1936792"/>
              <a:gd name="connsiteX4" fmla="*/ 1857375 w 7772400"/>
              <a:gd name="connsiteY4" fmla="*/ 169265 h 1936792"/>
              <a:gd name="connsiteX5" fmla="*/ 2400300 w 7772400"/>
              <a:gd name="connsiteY5" fmla="*/ 126403 h 1936792"/>
              <a:gd name="connsiteX6" fmla="*/ 3071191 w 7772400"/>
              <a:gd name="connsiteY6" fmla="*/ 1312265 h 1936792"/>
              <a:gd name="connsiteX7" fmla="*/ 3601692 w 7772400"/>
              <a:gd name="connsiteY7" fmla="*/ 1743376 h 1936792"/>
              <a:gd name="connsiteX8" fmla="*/ 4429125 w 7772400"/>
              <a:gd name="connsiteY8" fmla="*/ 1898053 h 1936792"/>
              <a:gd name="connsiteX9" fmla="*/ 5815013 w 7772400"/>
              <a:gd name="connsiteY9" fmla="*/ 1898053 h 1936792"/>
              <a:gd name="connsiteX10" fmla="*/ 6403448 w 7772400"/>
              <a:gd name="connsiteY10" fmla="*/ 1463155 h 1936792"/>
              <a:gd name="connsiteX11" fmla="*/ 6612394 w 7772400"/>
              <a:gd name="connsiteY11" fmla="*/ 1359588 h 1936792"/>
              <a:gd name="connsiteX12" fmla="*/ 7018371 w 7772400"/>
              <a:gd name="connsiteY12" fmla="*/ 1603770 h 1936792"/>
              <a:gd name="connsiteX13" fmla="*/ 7130229 w 7772400"/>
              <a:gd name="connsiteY13" fmla="*/ 1722142 h 1936792"/>
              <a:gd name="connsiteX14" fmla="*/ 7772400 w 7772400"/>
              <a:gd name="connsiteY14" fmla="*/ 1898053 h 1936792"/>
              <a:gd name="connsiteX0" fmla="*/ 0 w 7772400"/>
              <a:gd name="connsiteY0" fmla="*/ 1883765 h 1936792"/>
              <a:gd name="connsiteX1" fmla="*/ 385763 w 7772400"/>
              <a:gd name="connsiteY1" fmla="*/ 1883765 h 1936792"/>
              <a:gd name="connsiteX2" fmla="*/ 842963 w 7772400"/>
              <a:gd name="connsiteY2" fmla="*/ 1798040 h 1936792"/>
              <a:gd name="connsiteX3" fmla="*/ 1171575 w 7772400"/>
              <a:gd name="connsiteY3" fmla="*/ 1326553 h 1936792"/>
              <a:gd name="connsiteX4" fmla="*/ 1857375 w 7772400"/>
              <a:gd name="connsiteY4" fmla="*/ 169265 h 1936792"/>
              <a:gd name="connsiteX5" fmla="*/ 2400300 w 7772400"/>
              <a:gd name="connsiteY5" fmla="*/ 126403 h 1936792"/>
              <a:gd name="connsiteX6" fmla="*/ 3071191 w 7772400"/>
              <a:gd name="connsiteY6" fmla="*/ 1312265 h 1936792"/>
              <a:gd name="connsiteX7" fmla="*/ 3601692 w 7772400"/>
              <a:gd name="connsiteY7" fmla="*/ 1743376 h 1936792"/>
              <a:gd name="connsiteX8" fmla="*/ 4429125 w 7772400"/>
              <a:gd name="connsiteY8" fmla="*/ 1898053 h 1936792"/>
              <a:gd name="connsiteX9" fmla="*/ 5815013 w 7772400"/>
              <a:gd name="connsiteY9" fmla="*/ 1898053 h 1936792"/>
              <a:gd name="connsiteX10" fmla="*/ 6403448 w 7772400"/>
              <a:gd name="connsiteY10" fmla="*/ 1463155 h 1936792"/>
              <a:gd name="connsiteX11" fmla="*/ 6612394 w 7772400"/>
              <a:gd name="connsiteY11" fmla="*/ 1359588 h 1936792"/>
              <a:gd name="connsiteX12" fmla="*/ 7018371 w 7772400"/>
              <a:gd name="connsiteY12" fmla="*/ 1603770 h 1936792"/>
              <a:gd name="connsiteX13" fmla="*/ 7229621 w 7772400"/>
              <a:gd name="connsiteY13" fmla="*/ 1732081 h 1936792"/>
              <a:gd name="connsiteX14" fmla="*/ 7772400 w 7772400"/>
              <a:gd name="connsiteY14" fmla="*/ 1898053 h 1936792"/>
              <a:gd name="connsiteX0" fmla="*/ 0 w 7772400"/>
              <a:gd name="connsiteY0" fmla="*/ 1883765 h 1936792"/>
              <a:gd name="connsiteX1" fmla="*/ 385763 w 7772400"/>
              <a:gd name="connsiteY1" fmla="*/ 1883765 h 1936792"/>
              <a:gd name="connsiteX2" fmla="*/ 842963 w 7772400"/>
              <a:gd name="connsiteY2" fmla="*/ 1798040 h 1936792"/>
              <a:gd name="connsiteX3" fmla="*/ 1171575 w 7772400"/>
              <a:gd name="connsiteY3" fmla="*/ 1326553 h 1936792"/>
              <a:gd name="connsiteX4" fmla="*/ 1857375 w 7772400"/>
              <a:gd name="connsiteY4" fmla="*/ 169265 h 1936792"/>
              <a:gd name="connsiteX5" fmla="*/ 2400300 w 7772400"/>
              <a:gd name="connsiteY5" fmla="*/ 126403 h 1936792"/>
              <a:gd name="connsiteX6" fmla="*/ 3071191 w 7772400"/>
              <a:gd name="connsiteY6" fmla="*/ 1312265 h 1936792"/>
              <a:gd name="connsiteX7" fmla="*/ 3601692 w 7772400"/>
              <a:gd name="connsiteY7" fmla="*/ 1743376 h 1936792"/>
              <a:gd name="connsiteX8" fmla="*/ 4429125 w 7772400"/>
              <a:gd name="connsiteY8" fmla="*/ 1898053 h 1936792"/>
              <a:gd name="connsiteX9" fmla="*/ 5815013 w 7772400"/>
              <a:gd name="connsiteY9" fmla="*/ 1898053 h 1936792"/>
              <a:gd name="connsiteX10" fmla="*/ 6403448 w 7772400"/>
              <a:gd name="connsiteY10" fmla="*/ 1463155 h 1936792"/>
              <a:gd name="connsiteX11" fmla="*/ 6721725 w 7772400"/>
              <a:gd name="connsiteY11" fmla="*/ 1359588 h 1936792"/>
              <a:gd name="connsiteX12" fmla="*/ 7018371 w 7772400"/>
              <a:gd name="connsiteY12" fmla="*/ 1603770 h 1936792"/>
              <a:gd name="connsiteX13" fmla="*/ 7229621 w 7772400"/>
              <a:gd name="connsiteY13" fmla="*/ 1732081 h 1936792"/>
              <a:gd name="connsiteX14" fmla="*/ 7772400 w 7772400"/>
              <a:gd name="connsiteY14" fmla="*/ 1898053 h 1936792"/>
              <a:gd name="connsiteX0" fmla="*/ 0 w 7772400"/>
              <a:gd name="connsiteY0" fmla="*/ 1883765 h 1936792"/>
              <a:gd name="connsiteX1" fmla="*/ 385763 w 7772400"/>
              <a:gd name="connsiteY1" fmla="*/ 1883765 h 1936792"/>
              <a:gd name="connsiteX2" fmla="*/ 842963 w 7772400"/>
              <a:gd name="connsiteY2" fmla="*/ 1798040 h 1936792"/>
              <a:gd name="connsiteX3" fmla="*/ 1171575 w 7772400"/>
              <a:gd name="connsiteY3" fmla="*/ 1326553 h 1936792"/>
              <a:gd name="connsiteX4" fmla="*/ 1857375 w 7772400"/>
              <a:gd name="connsiteY4" fmla="*/ 169265 h 1936792"/>
              <a:gd name="connsiteX5" fmla="*/ 2400300 w 7772400"/>
              <a:gd name="connsiteY5" fmla="*/ 126403 h 1936792"/>
              <a:gd name="connsiteX6" fmla="*/ 3071191 w 7772400"/>
              <a:gd name="connsiteY6" fmla="*/ 1312265 h 1936792"/>
              <a:gd name="connsiteX7" fmla="*/ 3601692 w 7772400"/>
              <a:gd name="connsiteY7" fmla="*/ 1743376 h 1936792"/>
              <a:gd name="connsiteX8" fmla="*/ 4429125 w 7772400"/>
              <a:gd name="connsiteY8" fmla="*/ 1898053 h 1936792"/>
              <a:gd name="connsiteX9" fmla="*/ 5815013 w 7772400"/>
              <a:gd name="connsiteY9" fmla="*/ 1898053 h 1936792"/>
              <a:gd name="connsiteX10" fmla="*/ 6403448 w 7772400"/>
              <a:gd name="connsiteY10" fmla="*/ 1463155 h 1936792"/>
              <a:gd name="connsiteX11" fmla="*/ 6632272 w 7772400"/>
              <a:gd name="connsiteY11" fmla="*/ 1369527 h 1936792"/>
              <a:gd name="connsiteX12" fmla="*/ 7018371 w 7772400"/>
              <a:gd name="connsiteY12" fmla="*/ 1603770 h 1936792"/>
              <a:gd name="connsiteX13" fmla="*/ 7229621 w 7772400"/>
              <a:gd name="connsiteY13" fmla="*/ 1732081 h 1936792"/>
              <a:gd name="connsiteX14" fmla="*/ 7772400 w 7772400"/>
              <a:gd name="connsiteY14" fmla="*/ 1898053 h 1936792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18371 w 7772400"/>
              <a:gd name="connsiteY12" fmla="*/ 1603770 h 1932503"/>
              <a:gd name="connsiteX13" fmla="*/ 7229621 w 7772400"/>
              <a:gd name="connsiteY13" fmla="*/ 1732081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32081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71837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71837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71837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71837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29621 w 7772400"/>
              <a:gd name="connsiteY13" fmla="*/ 1771837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7008432 w 7772400"/>
              <a:gd name="connsiteY12" fmla="*/ 1623649 h 1932503"/>
              <a:gd name="connsiteX13" fmla="*/ 7203619 w 7772400"/>
              <a:gd name="connsiteY13" fmla="*/ 1758836 h 1932503"/>
              <a:gd name="connsiteX14" fmla="*/ 7772400 w 7772400"/>
              <a:gd name="connsiteY14" fmla="*/ 1898053 h 1932503"/>
              <a:gd name="connsiteX0" fmla="*/ 0 w 7772400"/>
              <a:gd name="connsiteY0" fmla="*/ 1883765 h 1932503"/>
              <a:gd name="connsiteX1" fmla="*/ 385763 w 7772400"/>
              <a:gd name="connsiteY1" fmla="*/ 1883765 h 1932503"/>
              <a:gd name="connsiteX2" fmla="*/ 842963 w 7772400"/>
              <a:gd name="connsiteY2" fmla="*/ 1798040 h 1932503"/>
              <a:gd name="connsiteX3" fmla="*/ 1171575 w 7772400"/>
              <a:gd name="connsiteY3" fmla="*/ 1326553 h 1932503"/>
              <a:gd name="connsiteX4" fmla="*/ 1857375 w 7772400"/>
              <a:gd name="connsiteY4" fmla="*/ 169265 h 1932503"/>
              <a:gd name="connsiteX5" fmla="*/ 2400300 w 7772400"/>
              <a:gd name="connsiteY5" fmla="*/ 126403 h 1932503"/>
              <a:gd name="connsiteX6" fmla="*/ 3071191 w 7772400"/>
              <a:gd name="connsiteY6" fmla="*/ 1312265 h 1932503"/>
              <a:gd name="connsiteX7" fmla="*/ 3601692 w 7772400"/>
              <a:gd name="connsiteY7" fmla="*/ 1743376 h 1932503"/>
              <a:gd name="connsiteX8" fmla="*/ 4429125 w 7772400"/>
              <a:gd name="connsiteY8" fmla="*/ 1898053 h 1932503"/>
              <a:gd name="connsiteX9" fmla="*/ 5815013 w 7772400"/>
              <a:gd name="connsiteY9" fmla="*/ 1898053 h 1932503"/>
              <a:gd name="connsiteX10" fmla="*/ 6413388 w 7772400"/>
              <a:gd name="connsiteY10" fmla="*/ 1522790 h 1932503"/>
              <a:gd name="connsiteX11" fmla="*/ 6632272 w 7772400"/>
              <a:gd name="connsiteY11" fmla="*/ 1369527 h 1932503"/>
              <a:gd name="connsiteX12" fmla="*/ 6913092 w 7772400"/>
              <a:gd name="connsiteY12" fmla="*/ 1558645 h 1932503"/>
              <a:gd name="connsiteX13" fmla="*/ 7203619 w 7772400"/>
              <a:gd name="connsiteY13" fmla="*/ 1758836 h 1932503"/>
              <a:gd name="connsiteX14" fmla="*/ 7772400 w 7772400"/>
              <a:gd name="connsiteY14" fmla="*/ 1898053 h 193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772400" h="1932503">
                <a:moveTo>
                  <a:pt x="0" y="1883765"/>
                </a:moveTo>
                <a:cubicBezTo>
                  <a:pt x="122634" y="1890908"/>
                  <a:pt x="245269" y="1898052"/>
                  <a:pt x="385763" y="1883765"/>
                </a:cubicBezTo>
                <a:cubicBezTo>
                  <a:pt x="526257" y="1869478"/>
                  <a:pt x="711994" y="1890909"/>
                  <a:pt x="842963" y="1798040"/>
                </a:cubicBezTo>
                <a:cubicBezTo>
                  <a:pt x="973932" y="1705171"/>
                  <a:pt x="1002506" y="1598015"/>
                  <a:pt x="1171575" y="1326553"/>
                </a:cubicBezTo>
                <a:cubicBezTo>
                  <a:pt x="1340644" y="1055091"/>
                  <a:pt x="1652588" y="369290"/>
                  <a:pt x="1857375" y="169265"/>
                </a:cubicBezTo>
                <a:cubicBezTo>
                  <a:pt x="2062162" y="-30760"/>
                  <a:pt x="2197997" y="-64097"/>
                  <a:pt x="2400300" y="126403"/>
                </a:cubicBezTo>
                <a:cubicBezTo>
                  <a:pt x="2602603" y="316903"/>
                  <a:pt x="2870959" y="1042770"/>
                  <a:pt x="3071191" y="1312265"/>
                </a:cubicBezTo>
                <a:cubicBezTo>
                  <a:pt x="3271423" y="1581760"/>
                  <a:pt x="3375370" y="1645745"/>
                  <a:pt x="3601692" y="1743376"/>
                </a:cubicBezTo>
                <a:cubicBezTo>
                  <a:pt x="3828014" y="1841007"/>
                  <a:pt x="4060238" y="1872274"/>
                  <a:pt x="4429125" y="1898053"/>
                </a:cubicBezTo>
                <a:cubicBezTo>
                  <a:pt x="4798012" y="1923832"/>
                  <a:pt x="5484303" y="1960597"/>
                  <a:pt x="5815013" y="1898053"/>
                </a:cubicBezTo>
                <a:cubicBezTo>
                  <a:pt x="6145723" y="1835509"/>
                  <a:pt x="6298846" y="1636880"/>
                  <a:pt x="6413388" y="1522790"/>
                </a:cubicBezTo>
                <a:cubicBezTo>
                  <a:pt x="6527930" y="1408700"/>
                  <a:pt x="6548988" y="1363551"/>
                  <a:pt x="6632272" y="1369527"/>
                </a:cubicBezTo>
                <a:cubicBezTo>
                  <a:pt x="6715556" y="1375503"/>
                  <a:pt x="6817868" y="1493760"/>
                  <a:pt x="6913092" y="1558645"/>
                </a:cubicBezTo>
                <a:cubicBezTo>
                  <a:pt x="7008317" y="1623530"/>
                  <a:pt x="7056410" y="1702543"/>
                  <a:pt x="7203619" y="1758836"/>
                </a:cubicBezTo>
                <a:cubicBezTo>
                  <a:pt x="7346494" y="1806461"/>
                  <a:pt x="7458075" y="1836140"/>
                  <a:pt x="7772400" y="189805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80AD2E-5727-FE4F-95AC-0EBBE767194F}"/>
              </a:ext>
            </a:extLst>
          </p:cNvPr>
          <p:cNvSpPr txBox="1"/>
          <p:nvPr/>
        </p:nvSpPr>
        <p:spPr>
          <a:xfrm>
            <a:off x="3914775" y="275082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FP =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903F12-2946-D647-97DD-4F2ECC9D66E6}"/>
              </a:ext>
            </a:extLst>
          </p:cNvPr>
          <p:cNvSpPr txBox="1"/>
          <p:nvPr/>
        </p:nvSpPr>
        <p:spPr>
          <a:xfrm>
            <a:off x="8407214" y="27508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FP = 1</a:t>
            </a:r>
          </a:p>
        </p:txBody>
      </p:sp>
    </p:spTree>
    <p:extLst>
      <p:ext uri="{BB962C8B-B14F-4D97-AF65-F5344CB8AC3E}">
        <p14:creationId xmlns:p14="http://schemas.microsoft.com/office/powerpoint/2010/main" val="202445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ABF-FB28-7A48-9EBC-3BE7C0D9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Sanger sequencing</a:t>
            </a:r>
            <a:endParaRPr lang="en-US" dirty="0"/>
          </a:p>
        </p:txBody>
      </p:sp>
      <p:pic>
        <p:nvPicPr>
          <p:cNvPr id="5" name="Picture 4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730DD803-9915-E642-B022-CE6EAE410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7" t="4102" r="54501" b="92280"/>
          <a:stretch/>
        </p:blipFill>
        <p:spPr>
          <a:xfrm>
            <a:off x="569495" y="1737750"/>
            <a:ext cx="3661794" cy="481262"/>
          </a:xfrm>
          <a:prstGeom prst="rect">
            <a:avLst/>
          </a:prstGeom>
        </p:spPr>
      </p:pic>
      <p:pic>
        <p:nvPicPr>
          <p:cNvPr id="13" name="Picture 12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EB7BD479-7358-1640-9A55-9EB81A9DA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0" t="13998" r="59020" b="41777"/>
          <a:stretch/>
        </p:blipFill>
        <p:spPr>
          <a:xfrm>
            <a:off x="8492206" y="125691"/>
            <a:ext cx="3130299" cy="6606617"/>
          </a:xfrm>
          <a:prstGeom prst="rect">
            <a:avLst/>
          </a:prstGeom>
        </p:spPr>
      </p:pic>
      <p:pic>
        <p:nvPicPr>
          <p:cNvPr id="17" name="Picture 16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870802CC-92DC-B14E-B72D-73B198182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" t="61540" r="43236" b="1036"/>
          <a:stretch/>
        </p:blipFill>
        <p:spPr>
          <a:xfrm>
            <a:off x="2452370" y="2319512"/>
            <a:ext cx="4400109" cy="4279392"/>
          </a:xfrm>
          <a:custGeom>
            <a:avLst/>
            <a:gdLst>
              <a:gd name="connsiteX0" fmla="*/ 300387 w 4403558"/>
              <a:gd name="connsiteY0" fmla="*/ 0 h 4282746"/>
              <a:gd name="connsiteX1" fmla="*/ 4403558 w 4403558"/>
              <a:gd name="connsiteY1" fmla="*/ 0 h 4282746"/>
              <a:gd name="connsiteX2" fmla="*/ 4403558 w 4403558"/>
              <a:gd name="connsiteY2" fmla="*/ 4282746 h 4282746"/>
              <a:gd name="connsiteX3" fmla="*/ 0 w 4403558"/>
              <a:gd name="connsiteY3" fmla="*/ 4282746 h 4282746"/>
              <a:gd name="connsiteX4" fmla="*/ 0 w 4403558"/>
              <a:gd name="connsiteY4" fmla="*/ 425702 h 4282746"/>
              <a:gd name="connsiteX5" fmla="*/ 2357 w 4403558"/>
              <a:gd name="connsiteY5" fmla="*/ 428502 h 4282746"/>
              <a:gd name="connsiteX6" fmla="*/ 122321 w 4403558"/>
              <a:gd name="connsiteY6" fmla="*/ 481262 h 4282746"/>
              <a:gd name="connsiteX7" fmla="*/ 336884 w 4403558"/>
              <a:gd name="connsiteY7" fmla="*/ 172334 h 4282746"/>
              <a:gd name="connsiteX8" fmla="*/ 320023 w 4403558"/>
              <a:gd name="connsiteY8" fmla="*/ 52086 h 428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3558" h="4282746">
                <a:moveTo>
                  <a:pt x="300387" y="0"/>
                </a:moveTo>
                <a:lnTo>
                  <a:pt x="4403558" y="0"/>
                </a:lnTo>
                <a:lnTo>
                  <a:pt x="4403558" y="4282746"/>
                </a:lnTo>
                <a:lnTo>
                  <a:pt x="0" y="4282746"/>
                </a:lnTo>
                <a:lnTo>
                  <a:pt x="0" y="425702"/>
                </a:lnTo>
                <a:lnTo>
                  <a:pt x="2357" y="428502"/>
                </a:lnTo>
                <a:cubicBezTo>
                  <a:pt x="36601" y="461812"/>
                  <a:pt x="77884" y="481262"/>
                  <a:pt x="122321" y="481262"/>
                </a:cubicBezTo>
                <a:cubicBezTo>
                  <a:pt x="240821" y="481262"/>
                  <a:pt x="336884" y="342950"/>
                  <a:pt x="336884" y="172334"/>
                </a:cubicBezTo>
                <a:cubicBezTo>
                  <a:pt x="336884" y="129680"/>
                  <a:pt x="330880" y="89045"/>
                  <a:pt x="320023" y="52086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15CEA-A59D-EF43-BFC0-1036D15312CA}"/>
              </a:ext>
            </a:extLst>
          </p:cNvPr>
          <p:cNvSpPr txBox="1"/>
          <p:nvPr/>
        </p:nvSpPr>
        <p:spPr>
          <a:xfrm>
            <a:off x="7835754" y="545111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49B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37425-B4D2-C549-B2B3-3D92C61BFFF8}"/>
              </a:ext>
            </a:extLst>
          </p:cNvPr>
          <p:cNvSpPr txBox="1"/>
          <p:nvPr/>
        </p:nvSpPr>
        <p:spPr>
          <a:xfrm>
            <a:off x="7835752" y="2057902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171A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358BB-21A3-0845-9B0E-EFECF71B0FF0}"/>
              </a:ext>
            </a:extLst>
          </p:cNvPr>
          <p:cNvSpPr txBox="1"/>
          <p:nvPr/>
        </p:nvSpPr>
        <p:spPr>
          <a:xfrm>
            <a:off x="7835753" y="3935988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95099-4997-C440-97FE-0FFCCC6E20F2}"/>
              </a:ext>
            </a:extLst>
          </p:cNvPr>
          <p:cNvSpPr txBox="1"/>
          <p:nvPr/>
        </p:nvSpPr>
        <p:spPr>
          <a:xfrm>
            <a:off x="7835753" y="5552464"/>
            <a:ext cx="471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EC5F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10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ABF-FB28-7A48-9EBC-3BE7C0D9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pic>
        <p:nvPicPr>
          <p:cNvPr id="9220" name="Picture 4" descr="(aka. Sanger Method or DNA sequencing) &#10;&#10;a method of DNA sequencing that uses dideoxyribonucleotides to terminate the growth of DNA strands at specific nucleotides. &#10;&#10;Fluorescently tagged ddNTPs and capillary gel electrophoresis allow automated, high-throughput DNA sequencing.">
            <a:extLst>
              <a:ext uri="{FF2B5EF4-FFF2-40B4-BE49-F238E27FC236}">
                <a16:creationId xmlns:a16="http://schemas.microsoft.com/office/drawing/2014/main" id="{6C40E2F7-9BF7-5F4B-84DB-253D2FFFF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"/>
          <a:stretch/>
        </p:blipFill>
        <p:spPr bwMode="auto">
          <a:xfrm>
            <a:off x="359310" y="2120782"/>
            <a:ext cx="5736690" cy="44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258;p31">
            <a:extLst>
              <a:ext uri="{FF2B5EF4-FFF2-40B4-BE49-F238E27FC236}">
                <a16:creationId xmlns:a16="http://schemas.microsoft.com/office/drawing/2014/main" id="{EB4B9E0D-4A50-AB48-A001-BFF2E3C30F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22" y="3576699"/>
            <a:ext cx="3808827" cy="27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apillary Electrophoresis Sequencing System">
            <a:extLst>
              <a:ext uri="{FF2B5EF4-FFF2-40B4-BE49-F238E27FC236}">
                <a16:creationId xmlns:a16="http://schemas.microsoft.com/office/drawing/2014/main" id="{4CE110FA-464A-5543-A218-284189A5F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270" y="1025402"/>
            <a:ext cx="3608079" cy="22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9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dirty="0"/>
              <a:t>Sanger</a:t>
            </a:r>
            <a:r>
              <a:rPr spc="-188" dirty="0"/>
              <a:t> </a:t>
            </a:r>
            <a:r>
              <a:rPr dirty="0"/>
              <a:t>sequencing</a:t>
            </a:r>
            <a:r>
              <a:rPr spc="-188" dirty="0"/>
              <a:t> </a:t>
            </a:r>
            <a:r>
              <a:rPr lang="en-US" spc="-6" dirty="0"/>
              <a:t>throughput</a:t>
            </a:r>
            <a:endParaRPr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11925813" y="6571339"/>
            <a:ext cx="121680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b="1" spc="-30" dirty="0">
                <a:latin typeface="Arial"/>
                <a:cs typeface="Arial"/>
              </a:rPr>
              <a:t>7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760" y="1394979"/>
            <a:ext cx="1564517" cy="453844"/>
          </a:xfrm>
          <a:prstGeom prst="rect">
            <a:avLst/>
          </a:prstGeom>
        </p:spPr>
        <p:txBody>
          <a:bodyPr vert="horz" wrap="square" lIns="0" tIns="6161" rIns="0" bIns="0" rtlCol="0">
            <a:spAutoFit/>
          </a:bodyPr>
          <a:lstStyle/>
          <a:p>
            <a:pPr marL="7701" marR="3081">
              <a:lnSpc>
                <a:spcPct val="101400"/>
              </a:lnSpc>
              <a:spcBef>
                <a:spcPts val="49"/>
              </a:spcBef>
            </a:pPr>
            <a:r>
              <a:rPr sz="1486" b="1" dirty="0">
                <a:latin typeface="Arial"/>
                <a:cs typeface="Arial"/>
              </a:rPr>
              <a:t>1977</a:t>
            </a:r>
            <a:r>
              <a:rPr sz="1486" dirty="0">
                <a:latin typeface="Arial MT"/>
                <a:cs typeface="Arial MT"/>
              </a:rPr>
              <a:t>: Sanger</a:t>
            </a:r>
            <a:r>
              <a:rPr sz="1486" spc="3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et</a:t>
            </a:r>
            <a:r>
              <a:rPr sz="1486" spc="-3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al </a:t>
            </a:r>
            <a:r>
              <a:rPr sz="1486" dirty="0">
                <a:latin typeface="Arial MT"/>
                <a:cs typeface="Arial MT"/>
              </a:rPr>
              <a:t>invents</a:t>
            </a:r>
            <a:r>
              <a:rPr sz="1486" spc="45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method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760" y="2151829"/>
            <a:ext cx="1219114" cy="916568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b="1" dirty="0">
                <a:latin typeface="Arial"/>
                <a:cs typeface="Arial"/>
              </a:rPr>
              <a:t>1985</a:t>
            </a:r>
            <a:r>
              <a:rPr sz="1486" dirty="0">
                <a:latin typeface="Arial MT"/>
                <a:cs typeface="Arial MT"/>
              </a:rPr>
              <a:t>:</a:t>
            </a:r>
            <a:r>
              <a:rPr sz="1486" spc="-9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ABI</a:t>
            </a:r>
            <a:r>
              <a:rPr sz="1486" spc="-6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370</a:t>
            </a:r>
            <a:endParaRPr sz="1486">
              <a:latin typeface="Arial MT"/>
              <a:cs typeface="Arial MT"/>
            </a:endParaRPr>
          </a:p>
          <a:p>
            <a:pPr marL="7701" marR="264539">
              <a:lnSpc>
                <a:spcPct val="101000"/>
              </a:lnSpc>
              <a:spcBef>
                <a:spcPts val="9"/>
              </a:spcBef>
            </a:pPr>
            <a:r>
              <a:rPr sz="1486" spc="-6" dirty="0">
                <a:latin typeface="Arial MT"/>
                <a:cs typeface="Arial MT"/>
              </a:rPr>
              <a:t>(first automated sequencer)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9733" y="1402967"/>
            <a:ext cx="3443632" cy="69817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latin typeface="Arial MT"/>
                <a:cs typeface="Arial MT"/>
              </a:rPr>
              <a:t>700</a:t>
            </a:r>
            <a:r>
              <a:rPr sz="1486" spc="18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bases</a:t>
            </a:r>
            <a:r>
              <a:rPr sz="1486" spc="15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per</a:t>
            </a:r>
            <a:r>
              <a:rPr sz="1486" spc="18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day</a:t>
            </a:r>
            <a:endParaRPr sz="1486" dirty="0">
              <a:latin typeface="Arial MT"/>
              <a:cs typeface="Arial MT"/>
            </a:endParaRPr>
          </a:p>
          <a:p>
            <a:pPr marL="7701" marR="3081">
              <a:lnSpc>
                <a:spcPts val="1801"/>
              </a:lnSpc>
              <a:spcBef>
                <a:spcPts val="64"/>
              </a:spcBef>
            </a:pPr>
            <a:r>
              <a:rPr sz="1486" spc="33" dirty="0">
                <a:latin typeface="Arial MT"/>
                <a:cs typeface="Arial MT"/>
              </a:rPr>
              <a:t>=</a:t>
            </a:r>
            <a:r>
              <a:rPr sz="1486" spc="15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1</a:t>
            </a:r>
            <a:r>
              <a:rPr lang="en-US" sz="1486" dirty="0">
                <a:latin typeface="Arial MT"/>
                <a:cs typeface="Arial MT"/>
              </a:rPr>
              <a:t>2,0</a:t>
            </a:r>
            <a:r>
              <a:rPr sz="1486" dirty="0">
                <a:latin typeface="Arial MT"/>
                <a:cs typeface="Arial MT"/>
              </a:rPr>
              <a:t>00</a:t>
            </a:r>
            <a:r>
              <a:rPr sz="1486" spc="27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years</a:t>
            </a:r>
            <a:r>
              <a:rPr sz="1486" spc="21" dirty="0">
                <a:latin typeface="Arial MT"/>
                <a:cs typeface="Arial MT"/>
              </a:rPr>
              <a:t> </a:t>
            </a:r>
            <a:r>
              <a:rPr sz="1486" spc="42" dirty="0">
                <a:latin typeface="Arial MT"/>
                <a:cs typeface="Arial MT"/>
              </a:rPr>
              <a:t>to</a:t>
            </a:r>
            <a:r>
              <a:rPr sz="1486" spc="24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sequence</a:t>
            </a:r>
            <a:r>
              <a:rPr sz="1486" spc="27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the</a:t>
            </a:r>
            <a:r>
              <a:rPr sz="1486" spc="24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human genome</a:t>
            </a:r>
            <a:endParaRPr sz="1486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9733" y="2453331"/>
            <a:ext cx="169543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latin typeface="Arial MT"/>
                <a:cs typeface="Arial MT"/>
              </a:rPr>
              <a:t>5000</a:t>
            </a:r>
            <a:r>
              <a:rPr sz="1486" spc="18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bases</a:t>
            </a:r>
            <a:r>
              <a:rPr sz="1486" spc="15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per</a:t>
            </a:r>
            <a:r>
              <a:rPr sz="1486" spc="18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day</a:t>
            </a:r>
            <a:endParaRPr sz="1486" dirty="0">
              <a:latin typeface="Arial MT"/>
              <a:cs typeface="Arial MT"/>
            </a:endParaRPr>
          </a:p>
          <a:p>
            <a:pPr marL="7701">
              <a:spcBef>
                <a:spcPts val="18"/>
              </a:spcBef>
            </a:pPr>
            <a:r>
              <a:rPr sz="1486" spc="33" dirty="0">
                <a:latin typeface="Arial MT"/>
                <a:cs typeface="Arial MT"/>
              </a:rPr>
              <a:t>=</a:t>
            </a:r>
            <a:r>
              <a:rPr sz="1486" spc="24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1</a:t>
            </a:r>
            <a:r>
              <a:rPr lang="en-US" sz="1486" dirty="0">
                <a:latin typeface="Arial MT"/>
                <a:cs typeface="Arial MT"/>
              </a:rPr>
              <a:t>,</a:t>
            </a:r>
            <a:r>
              <a:rPr sz="1486" dirty="0">
                <a:latin typeface="Arial MT"/>
                <a:cs typeface="Arial MT"/>
              </a:rPr>
              <a:t>600</a:t>
            </a:r>
            <a:r>
              <a:rPr sz="1486" spc="27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years</a:t>
            </a:r>
            <a:endParaRPr sz="1486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7759" y="3532428"/>
            <a:ext cx="1645766" cy="1378490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b="1" dirty="0">
                <a:latin typeface="Arial"/>
                <a:cs typeface="Arial"/>
              </a:rPr>
              <a:t>1995</a:t>
            </a:r>
            <a:r>
              <a:rPr sz="1486" dirty="0">
                <a:latin typeface="Arial MT"/>
                <a:cs typeface="Arial MT"/>
              </a:rPr>
              <a:t>:</a:t>
            </a:r>
            <a:r>
              <a:rPr sz="1486" spc="-9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ABI</a:t>
            </a:r>
            <a:r>
              <a:rPr sz="1486" spc="-6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377</a:t>
            </a:r>
            <a:endParaRPr sz="1486">
              <a:latin typeface="Arial MT"/>
              <a:cs typeface="Arial MT"/>
            </a:endParaRPr>
          </a:p>
          <a:p>
            <a:pPr marL="7701" marR="3081">
              <a:lnSpc>
                <a:spcPct val="101000"/>
              </a:lnSpc>
              <a:spcBef>
                <a:spcPts val="9"/>
              </a:spcBef>
            </a:pPr>
            <a:r>
              <a:rPr sz="1486" dirty="0">
                <a:latin typeface="Arial MT"/>
                <a:cs typeface="Arial MT"/>
              </a:rPr>
              <a:t>(Bigger</a:t>
            </a:r>
            <a:r>
              <a:rPr sz="1486" spc="-21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gels,</a:t>
            </a:r>
            <a:r>
              <a:rPr sz="1486" spc="-21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better </a:t>
            </a:r>
            <a:r>
              <a:rPr sz="1486" dirty="0">
                <a:latin typeface="Arial MT"/>
                <a:cs typeface="Arial MT"/>
              </a:rPr>
              <a:t>chemistry</a:t>
            </a:r>
            <a:r>
              <a:rPr sz="1486" spc="36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&amp;</a:t>
            </a:r>
            <a:r>
              <a:rPr sz="1486" spc="42" dirty="0">
                <a:latin typeface="Arial MT"/>
                <a:cs typeface="Arial MT"/>
              </a:rPr>
              <a:t> </a:t>
            </a:r>
            <a:r>
              <a:rPr sz="1486" spc="24" dirty="0">
                <a:latin typeface="Arial MT"/>
                <a:cs typeface="Arial MT"/>
              </a:rPr>
              <a:t>optics, </a:t>
            </a:r>
            <a:r>
              <a:rPr sz="1486" dirty="0">
                <a:latin typeface="Arial MT"/>
                <a:cs typeface="Arial MT"/>
              </a:rPr>
              <a:t>more</a:t>
            </a:r>
            <a:r>
              <a:rPr sz="1486" spc="27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sensitive </a:t>
            </a:r>
            <a:r>
              <a:rPr sz="1486" dirty="0">
                <a:latin typeface="Arial MT"/>
                <a:cs typeface="Arial MT"/>
              </a:rPr>
              <a:t>dyes,</a:t>
            </a:r>
            <a:r>
              <a:rPr sz="1486" spc="33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faster computers)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9733" y="3788535"/>
            <a:ext cx="1854086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latin typeface="Arial MT"/>
                <a:cs typeface="Arial MT"/>
              </a:rPr>
              <a:t>19,000</a:t>
            </a:r>
            <a:r>
              <a:rPr sz="1486" spc="33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bases</a:t>
            </a:r>
            <a:r>
              <a:rPr sz="1486" spc="30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per</a:t>
            </a:r>
            <a:r>
              <a:rPr sz="1486" spc="33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day</a:t>
            </a:r>
            <a:endParaRPr sz="1486" dirty="0">
              <a:latin typeface="Arial MT"/>
              <a:cs typeface="Arial MT"/>
            </a:endParaRPr>
          </a:p>
          <a:p>
            <a:pPr marL="7701">
              <a:spcBef>
                <a:spcPts val="18"/>
              </a:spcBef>
            </a:pPr>
            <a:r>
              <a:rPr sz="1486" spc="33" dirty="0">
                <a:latin typeface="Arial MT"/>
                <a:cs typeface="Arial MT"/>
              </a:rPr>
              <a:t>=</a:t>
            </a:r>
            <a:r>
              <a:rPr sz="1486" spc="15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4</a:t>
            </a:r>
            <a:r>
              <a:rPr lang="en-US" sz="1486" dirty="0">
                <a:latin typeface="Arial MT"/>
                <a:cs typeface="Arial MT"/>
              </a:rPr>
              <a:t>3</a:t>
            </a:r>
            <a:r>
              <a:rPr sz="1486" dirty="0">
                <a:latin typeface="Arial MT"/>
                <a:cs typeface="Arial MT"/>
              </a:rPr>
              <a:t>0</a:t>
            </a:r>
            <a:r>
              <a:rPr sz="1486" spc="24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years</a:t>
            </a:r>
            <a:endParaRPr sz="1486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760" y="5376598"/>
            <a:ext cx="1776303" cy="916568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b="1" dirty="0">
                <a:latin typeface="Arial"/>
                <a:cs typeface="Arial"/>
              </a:rPr>
              <a:t>1999</a:t>
            </a:r>
            <a:r>
              <a:rPr sz="1486" dirty="0">
                <a:latin typeface="Arial MT"/>
                <a:cs typeface="Arial MT"/>
              </a:rPr>
              <a:t>:</a:t>
            </a:r>
            <a:r>
              <a:rPr sz="1486" spc="-6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ABI</a:t>
            </a:r>
            <a:r>
              <a:rPr sz="1486" spc="-3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3700</a:t>
            </a:r>
            <a:r>
              <a:rPr sz="1486" spc="-3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(96</a:t>
            </a:r>
            <a:endParaRPr sz="1486">
              <a:latin typeface="Arial MT"/>
              <a:cs typeface="Arial MT"/>
            </a:endParaRPr>
          </a:p>
          <a:p>
            <a:pPr marL="7701" marR="3081">
              <a:lnSpc>
                <a:spcPct val="101000"/>
              </a:lnSpc>
              <a:spcBef>
                <a:spcPts val="9"/>
              </a:spcBef>
            </a:pPr>
            <a:r>
              <a:rPr sz="1486" dirty="0">
                <a:latin typeface="Arial MT"/>
                <a:cs typeface="Arial MT"/>
              </a:rPr>
              <a:t>capillaries,</a:t>
            </a:r>
            <a:r>
              <a:rPr sz="1486" spc="39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96</a:t>
            </a:r>
            <a:r>
              <a:rPr sz="1486" spc="36" dirty="0">
                <a:latin typeface="Arial MT"/>
                <a:cs typeface="Arial MT"/>
              </a:rPr>
              <a:t> </a:t>
            </a:r>
            <a:r>
              <a:rPr sz="1486" spc="-12" dirty="0">
                <a:latin typeface="Arial MT"/>
                <a:cs typeface="Arial MT"/>
              </a:rPr>
              <a:t>well </a:t>
            </a:r>
            <a:r>
              <a:rPr sz="1486" dirty="0">
                <a:latin typeface="Arial MT"/>
                <a:cs typeface="Arial MT"/>
              </a:rPr>
              <a:t>plates,</a:t>
            </a:r>
            <a:r>
              <a:rPr sz="1486" spc="82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fluid</a:t>
            </a:r>
            <a:r>
              <a:rPr sz="1486" spc="88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handling robots)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9732" y="5628358"/>
            <a:ext cx="195997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latin typeface="Arial MT"/>
                <a:cs typeface="Arial MT"/>
              </a:rPr>
              <a:t>400,000</a:t>
            </a:r>
            <a:r>
              <a:rPr sz="1486" spc="30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bases</a:t>
            </a:r>
            <a:r>
              <a:rPr sz="1486" spc="33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per</a:t>
            </a:r>
            <a:r>
              <a:rPr sz="1486" spc="36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day</a:t>
            </a:r>
            <a:endParaRPr sz="1486" dirty="0">
              <a:latin typeface="Arial MT"/>
              <a:cs typeface="Arial MT"/>
            </a:endParaRPr>
          </a:p>
          <a:p>
            <a:pPr marL="7701">
              <a:spcBef>
                <a:spcPts val="18"/>
              </a:spcBef>
            </a:pPr>
            <a:r>
              <a:rPr sz="1486" spc="33" dirty="0">
                <a:latin typeface="Arial MT"/>
                <a:cs typeface="Arial MT"/>
              </a:rPr>
              <a:t>=</a:t>
            </a:r>
            <a:r>
              <a:rPr sz="1486" spc="3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20</a:t>
            </a:r>
            <a:r>
              <a:rPr lang="en-US" sz="1486" dirty="0">
                <a:latin typeface="Arial MT"/>
                <a:cs typeface="Arial MT"/>
              </a:rPr>
              <a:t>.</a:t>
            </a:r>
            <a:r>
              <a:rPr sz="1486" dirty="0">
                <a:latin typeface="Arial MT"/>
                <a:cs typeface="Arial MT"/>
              </a:rPr>
              <a:t>5</a:t>
            </a:r>
            <a:r>
              <a:rPr sz="1486" spc="3" dirty="0">
                <a:latin typeface="Arial MT"/>
                <a:cs typeface="Arial MT"/>
              </a:rPr>
              <a:t> </a:t>
            </a:r>
            <a:r>
              <a:rPr sz="1486" spc="-6" dirty="0">
                <a:latin typeface="Arial MT"/>
                <a:cs typeface="Arial MT"/>
              </a:rPr>
              <a:t>years</a:t>
            </a:r>
            <a:endParaRPr sz="1486" dirty="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33263" y="1679508"/>
            <a:ext cx="1344260" cy="158647"/>
            <a:chOff x="4671554" y="2769633"/>
            <a:chExt cx="2216785" cy="2616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object 14"/>
            <p:cNvSpPr/>
            <p:nvPr/>
          </p:nvSpPr>
          <p:spPr>
            <a:xfrm>
              <a:off x="4671554" y="2900204"/>
              <a:ext cx="2039620" cy="0"/>
            </a:xfrm>
            <a:custGeom>
              <a:avLst/>
              <a:gdLst/>
              <a:ahLst/>
              <a:cxnLst/>
              <a:rect l="l" t="t" r="r" b="b"/>
              <a:pathLst>
                <a:path w="2039620">
                  <a:moveTo>
                    <a:pt x="2039163" y="0"/>
                  </a:moveTo>
                  <a:lnTo>
                    <a:pt x="1992044" y="0"/>
                  </a:lnTo>
                  <a:lnTo>
                    <a:pt x="0" y="0"/>
                  </a:lnTo>
                </a:path>
              </a:pathLst>
            </a:custGeom>
            <a:grpFill/>
            <a:ln w="94237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7159" y="2769633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19">
                  <a:moveTo>
                    <a:pt x="0" y="0"/>
                  </a:moveTo>
                  <a:lnTo>
                    <a:pt x="87047" y="130571"/>
                  </a:lnTo>
                  <a:lnTo>
                    <a:pt x="0" y="261143"/>
                  </a:lnTo>
                  <a:lnTo>
                    <a:pt x="261143" y="1305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20678" y="5242710"/>
            <a:ext cx="53524" cy="99501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576" spc="-30" dirty="0">
                <a:latin typeface="Times New Roman"/>
                <a:cs typeface="Times New Roman"/>
              </a:rPr>
              <a:t>7</a:t>
            </a:r>
            <a:endParaRPr sz="576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33263" y="2615580"/>
            <a:ext cx="1344260" cy="158647"/>
            <a:chOff x="4671554" y="4313285"/>
            <a:chExt cx="2216785" cy="2616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object 18"/>
            <p:cNvSpPr/>
            <p:nvPr/>
          </p:nvSpPr>
          <p:spPr>
            <a:xfrm>
              <a:off x="4671554" y="4443857"/>
              <a:ext cx="2039620" cy="0"/>
            </a:xfrm>
            <a:custGeom>
              <a:avLst/>
              <a:gdLst/>
              <a:ahLst/>
              <a:cxnLst/>
              <a:rect l="l" t="t" r="r" b="b"/>
              <a:pathLst>
                <a:path w="2039620">
                  <a:moveTo>
                    <a:pt x="2039163" y="0"/>
                  </a:moveTo>
                  <a:lnTo>
                    <a:pt x="1992044" y="0"/>
                  </a:lnTo>
                  <a:lnTo>
                    <a:pt x="0" y="0"/>
                  </a:lnTo>
                </a:path>
              </a:pathLst>
            </a:custGeom>
            <a:grpFill/>
            <a:ln w="94237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7159" y="4313285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0" y="0"/>
                  </a:moveTo>
                  <a:lnTo>
                    <a:pt x="87047" y="130571"/>
                  </a:lnTo>
                  <a:lnTo>
                    <a:pt x="0" y="261143"/>
                  </a:lnTo>
                  <a:lnTo>
                    <a:pt x="261143" y="1305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833263" y="3925386"/>
            <a:ext cx="1344260" cy="158647"/>
            <a:chOff x="4671554" y="6473252"/>
            <a:chExt cx="2216785" cy="2616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" name="object 21"/>
            <p:cNvSpPr/>
            <p:nvPr/>
          </p:nvSpPr>
          <p:spPr>
            <a:xfrm>
              <a:off x="4671554" y="6603824"/>
              <a:ext cx="2039620" cy="0"/>
            </a:xfrm>
            <a:custGeom>
              <a:avLst/>
              <a:gdLst/>
              <a:ahLst/>
              <a:cxnLst/>
              <a:rect l="l" t="t" r="r" b="b"/>
              <a:pathLst>
                <a:path w="2039620">
                  <a:moveTo>
                    <a:pt x="2039163" y="0"/>
                  </a:moveTo>
                  <a:lnTo>
                    <a:pt x="1992044" y="0"/>
                  </a:lnTo>
                  <a:lnTo>
                    <a:pt x="0" y="0"/>
                  </a:lnTo>
                </a:path>
              </a:pathLst>
            </a:custGeom>
            <a:grpFill/>
            <a:ln w="94237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7159" y="6473252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0" y="0"/>
                  </a:moveTo>
                  <a:lnTo>
                    <a:pt x="87047" y="130571"/>
                  </a:lnTo>
                  <a:lnTo>
                    <a:pt x="0" y="261143"/>
                  </a:lnTo>
                  <a:lnTo>
                    <a:pt x="261143" y="1305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833263" y="5790607"/>
            <a:ext cx="1344260" cy="158647"/>
            <a:chOff x="4671554" y="9549140"/>
            <a:chExt cx="2216785" cy="26162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object 24"/>
            <p:cNvSpPr/>
            <p:nvPr/>
          </p:nvSpPr>
          <p:spPr>
            <a:xfrm>
              <a:off x="4671554" y="9679712"/>
              <a:ext cx="2039620" cy="0"/>
            </a:xfrm>
            <a:custGeom>
              <a:avLst/>
              <a:gdLst/>
              <a:ahLst/>
              <a:cxnLst/>
              <a:rect l="l" t="t" r="r" b="b"/>
              <a:pathLst>
                <a:path w="2039620">
                  <a:moveTo>
                    <a:pt x="2039163" y="0"/>
                  </a:moveTo>
                  <a:lnTo>
                    <a:pt x="1992044" y="0"/>
                  </a:lnTo>
                  <a:lnTo>
                    <a:pt x="0" y="0"/>
                  </a:lnTo>
                </a:path>
              </a:pathLst>
            </a:custGeom>
            <a:grpFill/>
            <a:ln w="94237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7159" y="954914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0" y="0"/>
                  </a:moveTo>
                  <a:lnTo>
                    <a:pt x="87047" y="130571"/>
                  </a:lnTo>
                  <a:lnTo>
                    <a:pt x="0" y="261143"/>
                  </a:lnTo>
                  <a:lnTo>
                    <a:pt x="261143" y="1305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6607" y="1631835"/>
            <a:ext cx="3447808" cy="450818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038509" y="6282060"/>
            <a:ext cx="5095174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dirty="0">
                <a:latin typeface="Arial MT"/>
                <a:cs typeface="Arial MT"/>
              </a:rPr>
              <a:t>https://journals.sagepub.com/cms/10.1177/221106829800300503/asset/images/large/10.1177_221106829800300503-</a:t>
            </a:r>
            <a:r>
              <a:rPr sz="697" spc="-6" dirty="0">
                <a:latin typeface="Arial MT"/>
                <a:cs typeface="Arial MT"/>
              </a:rPr>
              <a:t>fig2.jpeg</a:t>
            </a:r>
            <a:endParaRPr sz="69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5558" y="4915021"/>
            <a:ext cx="2042253" cy="1244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2596" y="5330743"/>
            <a:ext cx="3000375" cy="714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7793" y="1405714"/>
            <a:ext cx="1855221" cy="1622051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1774903" y="135790"/>
            <a:ext cx="8321598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dirty="0"/>
              <a:t>Genomics</a:t>
            </a:r>
            <a:r>
              <a:rPr spc="-7" dirty="0"/>
              <a:t> technology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4680" y="3125391"/>
            <a:ext cx="1826121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Myriad Pro"/>
                <a:cs typeface="Myriad Pro"/>
              </a:rPr>
              <a:t>DNA</a:t>
            </a:r>
            <a:r>
              <a:rPr sz="2039" spc="-42" dirty="0">
                <a:latin typeface="Myriad Pro"/>
                <a:cs typeface="Myriad Pro"/>
              </a:rPr>
              <a:t> </a:t>
            </a:r>
            <a:r>
              <a:rPr sz="2039" spc="-7" dirty="0">
                <a:latin typeface="Myriad Pro"/>
                <a:cs typeface="Myriad Pro"/>
              </a:rPr>
              <a:t>Microarrays</a:t>
            </a:r>
            <a:endParaRPr sz="2039">
              <a:latin typeface="Myriad Pro"/>
              <a:cs typeface="Myriad Pro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6215" y="1481787"/>
            <a:ext cx="1687711" cy="15716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74217" y="1314355"/>
            <a:ext cx="2311895" cy="2852384"/>
          </a:xfrm>
          <a:prstGeom prst="rect">
            <a:avLst/>
          </a:prstGeom>
          <a:ln w="76200">
            <a:solidFill>
              <a:srgbClr val="FF26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spcBef>
                <a:spcPts val="626"/>
              </a:spcBef>
            </a:pPr>
            <a:endParaRPr sz="1898">
              <a:latin typeface="Times New Roman"/>
              <a:cs typeface="Times New Roman"/>
            </a:endParaRPr>
          </a:p>
          <a:p>
            <a:pPr marL="155370" marR="145995" algn="ctr">
              <a:lnSpc>
                <a:spcPts val="2250"/>
              </a:lnSpc>
            </a:pPr>
            <a:r>
              <a:rPr sz="1898" dirty="0">
                <a:latin typeface="Myriad Pro"/>
                <a:cs typeface="Myriad Pro"/>
              </a:rPr>
              <a:t>2</a:t>
            </a:r>
            <a:r>
              <a:rPr sz="1898" baseline="18518" dirty="0">
                <a:latin typeface="Myriad Pro"/>
                <a:cs typeface="Myriad Pro"/>
              </a:rPr>
              <a:t>nd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84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11162" algn="ctr">
              <a:spcBef>
                <a:spcPts val="109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~2007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9079" y="3000376"/>
            <a:ext cx="1239887" cy="1070325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3572" indent="-17859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Sanger</a:t>
            </a:r>
            <a:r>
              <a:rPr sz="1898" spc="-46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71435">
              <a:spcBef>
                <a:spcPts val="1308"/>
              </a:spcBef>
            </a:pPr>
            <a:r>
              <a:rPr sz="1898" spc="-14" dirty="0">
                <a:latin typeface="Myriad Pro"/>
                <a:cs typeface="Myriad Pro"/>
              </a:rPr>
              <a:t>1977-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977" y="3759399"/>
            <a:ext cx="1663154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28" dirty="0">
                <a:latin typeface="Myriad Pro"/>
                <a:cs typeface="Myriad Pro"/>
              </a:rPr>
              <a:t> </a:t>
            </a:r>
            <a:r>
              <a:rPr sz="1898" spc="-14" dirty="0">
                <a:latin typeface="Myriad Pro"/>
                <a:cs typeface="Myriad Pro"/>
              </a:rPr>
              <a:t>mid-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94014" y="1499631"/>
            <a:ext cx="1866305" cy="1201489"/>
            <a:chOff x="10055131" y="2132807"/>
            <a:chExt cx="2654300" cy="17087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5131" y="2132807"/>
              <a:ext cx="2654300" cy="17084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8250" y="2205926"/>
              <a:ext cx="2400300" cy="14544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40961" y="2902149"/>
            <a:ext cx="1743968" cy="133963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21430" indent="26788" algn="just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3</a:t>
            </a:r>
            <a:r>
              <a:rPr sz="1898" baseline="18518" dirty="0">
                <a:latin typeface="Myriad Pro"/>
                <a:cs typeface="Myriad Pro"/>
              </a:rPr>
              <a:t>rd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98" dirty="0">
                <a:latin typeface="Myriad Pro"/>
                <a:cs typeface="Myriad Pro"/>
              </a:rPr>
              <a:t> </a:t>
            </a:r>
            <a:r>
              <a:rPr sz="1898" spc="-35" dirty="0">
                <a:latin typeface="Myriad Pro"/>
                <a:cs typeface="Myriad Pro"/>
              </a:rPr>
              <a:t>&amp; </a:t>
            </a:r>
            <a:r>
              <a:rPr sz="1898" dirty="0">
                <a:latin typeface="Myriad Pro"/>
                <a:cs typeface="Myriad Pro"/>
              </a:rPr>
              <a:t>single-</a:t>
            </a:r>
            <a:r>
              <a:rPr sz="1898" spc="-7" dirty="0">
                <a:latin typeface="Myriad Pro"/>
                <a:cs typeface="Myriad Pro"/>
              </a:rPr>
              <a:t>molecule </a:t>
            </a:r>
            <a:r>
              <a:rPr sz="189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258952" algn="just">
              <a:spcBef>
                <a:spcPts val="109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~2010</a:t>
            </a:r>
            <a:endParaRPr sz="1898">
              <a:latin typeface="Myriad Pro"/>
              <a:cs typeface="Myriad Pr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52412" y="1483953"/>
            <a:ext cx="1339453" cy="1339453"/>
            <a:chOff x="4022631" y="2110511"/>
            <a:chExt cx="1905000" cy="19050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2631" y="2110511"/>
              <a:ext cx="1905000" cy="1905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750" y="2183630"/>
              <a:ext cx="1651000" cy="165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49A5-A9C8-4A4B-B7F9-265AFA04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 Sequencing</a:t>
            </a:r>
          </a:p>
        </p:txBody>
      </p:sp>
      <p:sp>
        <p:nvSpPr>
          <p:cNvPr id="4" name="Google Shape;306;p36">
            <a:extLst>
              <a:ext uri="{FF2B5EF4-FFF2-40B4-BE49-F238E27FC236}">
                <a16:creationId xmlns:a16="http://schemas.microsoft.com/office/drawing/2014/main" id="{33472173-A2E3-1F4F-B000-317B916F32BE}"/>
              </a:ext>
            </a:extLst>
          </p:cNvPr>
          <p:cNvSpPr txBox="1">
            <a:spLocks/>
          </p:cNvSpPr>
          <p:nvPr/>
        </p:nvSpPr>
        <p:spPr>
          <a:xfrm>
            <a:off x="1005200" y="1341657"/>
            <a:ext cx="8767800" cy="5498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Common components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Flow cells as reaction chambers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Iterative sequencing process</a:t>
            </a:r>
          </a:p>
          <a:p>
            <a:pPr marL="914400" indent="-34290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Massive parallelization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Clonally amplified or single molecule templates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Differences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Template preparation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Sequencing chemistry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Flow cell configuration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8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E8AC-EEB6-3942-A00E-1D4068F2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DA8A9D-06A7-0E4B-9369-1109E720C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077" b="46886"/>
          <a:stretch/>
        </p:blipFill>
        <p:spPr bwMode="auto">
          <a:xfrm>
            <a:off x="952501" y="1343818"/>
            <a:ext cx="4333874" cy="5179982"/>
          </a:xfrm>
          <a:custGeom>
            <a:avLst/>
            <a:gdLst>
              <a:gd name="connsiteX0" fmla="*/ 4248149 w 4333874"/>
              <a:gd name="connsiteY0" fmla="*/ 4791484 h 5179982"/>
              <a:gd name="connsiteX1" fmla="*/ 4333874 w 4333874"/>
              <a:gd name="connsiteY1" fmla="*/ 4791484 h 5179982"/>
              <a:gd name="connsiteX2" fmla="*/ 4333874 w 4333874"/>
              <a:gd name="connsiteY2" fmla="*/ 5179982 h 5179982"/>
              <a:gd name="connsiteX3" fmla="*/ 4248149 w 4333874"/>
              <a:gd name="connsiteY3" fmla="*/ 5179982 h 5179982"/>
              <a:gd name="connsiteX4" fmla="*/ 0 w 4333874"/>
              <a:gd name="connsiteY4" fmla="*/ 0 h 5179982"/>
              <a:gd name="connsiteX5" fmla="*/ 4333874 w 4333874"/>
              <a:gd name="connsiteY5" fmla="*/ 0 h 5179982"/>
              <a:gd name="connsiteX6" fmla="*/ 4333874 w 4333874"/>
              <a:gd name="connsiteY6" fmla="*/ 312958 h 5179982"/>
              <a:gd name="connsiteX7" fmla="*/ 3560201 w 4333874"/>
              <a:gd name="connsiteY7" fmla="*/ 312958 h 5179982"/>
              <a:gd name="connsiteX8" fmla="*/ 3560201 w 4333874"/>
              <a:gd name="connsiteY8" fmla="*/ 4614070 h 5179982"/>
              <a:gd name="connsiteX9" fmla="*/ 3529015 w 4333874"/>
              <a:gd name="connsiteY9" fmla="*/ 4614070 h 5179982"/>
              <a:gd name="connsiteX10" fmla="*/ 3529015 w 4333874"/>
              <a:gd name="connsiteY10" fmla="*/ 5179982 h 5179982"/>
              <a:gd name="connsiteX11" fmla="*/ 0 w 4333874"/>
              <a:gd name="connsiteY11" fmla="*/ 5179982 h 517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33874" h="5179982">
                <a:moveTo>
                  <a:pt x="4248149" y="4791484"/>
                </a:moveTo>
                <a:lnTo>
                  <a:pt x="4333874" y="4791484"/>
                </a:lnTo>
                <a:lnTo>
                  <a:pt x="4333874" y="5179982"/>
                </a:lnTo>
                <a:lnTo>
                  <a:pt x="4248149" y="5179982"/>
                </a:lnTo>
                <a:close/>
                <a:moveTo>
                  <a:pt x="0" y="0"/>
                </a:moveTo>
                <a:lnTo>
                  <a:pt x="4333874" y="0"/>
                </a:lnTo>
                <a:lnTo>
                  <a:pt x="4333874" y="312958"/>
                </a:lnTo>
                <a:lnTo>
                  <a:pt x="3560201" y="312958"/>
                </a:lnTo>
                <a:lnTo>
                  <a:pt x="3560201" y="4614070"/>
                </a:lnTo>
                <a:lnTo>
                  <a:pt x="3529015" y="4614070"/>
                </a:lnTo>
                <a:lnTo>
                  <a:pt x="3529015" y="5179982"/>
                </a:lnTo>
                <a:lnTo>
                  <a:pt x="0" y="517998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953A05-6CF0-7749-A33F-FEC64A868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" t="58333" r="25507" b="-58333"/>
          <a:stretch/>
        </p:blipFill>
        <p:spPr bwMode="auto">
          <a:xfrm>
            <a:off x="6274419" y="1343818"/>
            <a:ext cx="4455565" cy="7872412"/>
          </a:xfrm>
          <a:custGeom>
            <a:avLst/>
            <a:gdLst>
              <a:gd name="connsiteX0" fmla="*/ 0 w 4455565"/>
              <a:gd name="connsiteY0" fmla="*/ 0 h 7872412"/>
              <a:gd name="connsiteX1" fmla="*/ 3012456 w 4455565"/>
              <a:gd name="connsiteY1" fmla="*/ 0 h 7872412"/>
              <a:gd name="connsiteX2" fmla="*/ 3012456 w 4455565"/>
              <a:gd name="connsiteY2" fmla="*/ 2699546 h 7872412"/>
              <a:gd name="connsiteX3" fmla="*/ 3660167 w 4455565"/>
              <a:gd name="connsiteY3" fmla="*/ 2699546 h 7872412"/>
              <a:gd name="connsiteX4" fmla="*/ 3660167 w 4455565"/>
              <a:gd name="connsiteY4" fmla="*/ 7281981 h 7872412"/>
              <a:gd name="connsiteX5" fmla="*/ 4455565 w 4455565"/>
              <a:gd name="connsiteY5" fmla="*/ 7281981 h 7872412"/>
              <a:gd name="connsiteX6" fmla="*/ 4455565 w 4455565"/>
              <a:gd name="connsiteY6" fmla="*/ 7872412 h 7872412"/>
              <a:gd name="connsiteX7" fmla="*/ 0 w 4455565"/>
              <a:gd name="connsiteY7" fmla="*/ 7872412 h 787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5565" h="7872412">
                <a:moveTo>
                  <a:pt x="0" y="0"/>
                </a:moveTo>
                <a:lnTo>
                  <a:pt x="3012456" y="0"/>
                </a:lnTo>
                <a:lnTo>
                  <a:pt x="3012456" y="2699546"/>
                </a:lnTo>
                <a:lnTo>
                  <a:pt x="3660167" y="2699546"/>
                </a:lnTo>
                <a:lnTo>
                  <a:pt x="3660167" y="7281981"/>
                </a:lnTo>
                <a:lnTo>
                  <a:pt x="4455565" y="7281981"/>
                </a:lnTo>
                <a:lnTo>
                  <a:pt x="4455565" y="7872412"/>
                </a:lnTo>
                <a:lnTo>
                  <a:pt x="0" y="7872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B9A511-9348-3E41-B5CC-CB1F167D67F6}"/>
              </a:ext>
            </a:extLst>
          </p:cNvPr>
          <p:cNvCxnSpPr/>
          <p:nvPr/>
        </p:nvCxnSpPr>
        <p:spPr>
          <a:xfrm flipV="1">
            <a:off x="4300538" y="1914525"/>
            <a:ext cx="1973881" cy="35575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8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9761" y="1513585"/>
            <a:ext cx="8149055" cy="4280178"/>
            <a:chOff x="411733" y="757936"/>
            <a:chExt cx="11589767" cy="60873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733" y="757936"/>
              <a:ext cx="5955030" cy="60873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1000" y="2235200"/>
              <a:ext cx="2781300" cy="787400"/>
            </a:xfrm>
            <a:custGeom>
              <a:avLst/>
              <a:gdLst/>
              <a:ahLst/>
              <a:cxnLst/>
              <a:rect l="l" t="t" r="r" b="b"/>
              <a:pathLst>
                <a:path w="2781300" h="787400">
                  <a:moveTo>
                    <a:pt x="0" y="0"/>
                  </a:moveTo>
                  <a:lnTo>
                    <a:pt x="2781300" y="0"/>
                  </a:lnTo>
                  <a:lnTo>
                    <a:pt x="27813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2921000" y="2235200"/>
              <a:ext cx="2781300" cy="787400"/>
            </a:xfrm>
            <a:custGeom>
              <a:avLst/>
              <a:gdLst/>
              <a:ahLst/>
              <a:cxnLst/>
              <a:rect l="l" t="t" r="r" b="b"/>
              <a:pathLst>
                <a:path w="2781300" h="787400">
                  <a:moveTo>
                    <a:pt x="0" y="0"/>
                  </a:moveTo>
                  <a:lnTo>
                    <a:pt x="2781300" y="0"/>
                  </a:lnTo>
                  <a:lnTo>
                    <a:pt x="27813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3695699" y="3187700"/>
              <a:ext cx="1866900" cy="965200"/>
            </a:xfrm>
            <a:custGeom>
              <a:avLst/>
              <a:gdLst/>
              <a:ahLst/>
              <a:cxnLst/>
              <a:rect l="l" t="t" r="r" b="b"/>
              <a:pathLst>
                <a:path w="1866900" h="965200">
                  <a:moveTo>
                    <a:pt x="0" y="0"/>
                  </a:moveTo>
                  <a:lnTo>
                    <a:pt x="1866900" y="0"/>
                  </a:lnTo>
                  <a:lnTo>
                    <a:pt x="1866900" y="965200"/>
                  </a:lnTo>
                  <a:lnTo>
                    <a:pt x="0" y="96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3390900" y="4318000"/>
              <a:ext cx="2044700" cy="965200"/>
            </a:xfrm>
            <a:custGeom>
              <a:avLst/>
              <a:gdLst/>
              <a:ahLst/>
              <a:cxnLst/>
              <a:rect l="l" t="t" r="r" b="b"/>
              <a:pathLst>
                <a:path w="2044700" h="965200">
                  <a:moveTo>
                    <a:pt x="0" y="0"/>
                  </a:moveTo>
                  <a:lnTo>
                    <a:pt x="2044700" y="0"/>
                  </a:lnTo>
                  <a:lnTo>
                    <a:pt x="2044700" y="965200"/>
                  </a:lnTo>
                  <a:lnTo>
                    <a:pt x="0" y="965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3390900" y="4318000"/>
              <a:ext cx="2044700" cy="965200"/>
            </a:xfrm>
            <a:custGeom>
              <a:avLst/>
              <a:gdLst/>
              <a:ahLst/>
              <a:cxnLst/>
              <a:rect l="l" t="t" r="r" b="b"/>
              <a:pathLst>
                <a:path w="2044700" h="965200">
                  <a:moveTo>
                    <a:pt x="0" y="0"/>
                  </a:moveTo>
                  <a:lnTo>
                    <a:pt x="2044700" y="0"/>
                  </a:lnTo>
                  <a:lnTo>
                    <a:pt x="2044700" y="965200"/>
                  </a:lnTo>
                  <a:lnTo>
                    <a:pt x="0" y="96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9434" y="910488"/>
              <a:ext cx="3205029" cy="54986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200" y="1714500"/>
              <a:ext cx="3924300" cy="34565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340980" y="2605864"/>
            <a:ext cx="263872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A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6980" y="2605864"/>
            <a:ext cx="21788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T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5628" y="3650638"/>
            <a:ext cx="277713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98417" y="3650638"/>
            <a:ext cx="25092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C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6050" y="5829482"/>
            <a:ext cx="2527548" cy="790432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133941">
              <a:lnSpc>
                <a:spcPts val="3023"/>
              </a:lnSpc>
              <a:spcBef>
                <a:spcPts val="154"/>
              </a:spcBef>
            </a:pPr>
            <a:r>
              <a:rPr sz="2531" dirty="0">
                <a:latin typeface="Myriad Pro"/>
                <a:cs typeface="Myriad Pro"/>
              </a:rPr>
              <a:t>Double</a:t>
            </a:r>
            <a:r>
              <a:rPr sz="2531" spc="-74" dirty="0">
                <a:latin typeface="Myriad Pro"/>
                <a:cs typeface="Myriad Pro"/>
              </a:rPr>
              <a:t> </a:t>
            </a:r>
            <a:r>
              <a:rPr sz="2531" spc="-7" dirty="0">
                <a:latin typeface="Myriad Pro"/>
                <a:cs typeface="Myriad Pro"/>
              </a:rPr>
              <a:t>stranded </a:t>
            </a:r>
            <a:r>
              <a:rPr sz="2531" dirty="0">
                <a:latin typeface="Myriad Pro"/>
                <a:cs typeface="Myriad Pro"/>
              </a:rPr>
              <a:t>DNA</a:t>
            </a:r>
            <a:r>
              <a:rPr sz="2531" spc="-25" dirty="0">
                <a:latin typeface="Myriad Pro"/>
                <a:cs typeface="Myriad Pro"/>
              </a:rPr>
              <a:t> </a:t>
            </a:r>
            <a:r>
              <a:rPr sz="2531" dirty="0">
                <a:latin typeface="Myriad Pro"/>
                <a:cs typeface="Myriad Pro"/>
              </a:rPr>
              <a:t>(lego</a:t>
            </a:r>
            <a:r>
              <a:rPr sz="2531" spc="-25" dirty="0">
                <a:latin typeface="Myriad Pro"/>
                <a:cs typeface="Myriad Pro"/>
              </a:rPr>
              <a:t> </a:t>
            </a:r>
            <a:r>
              <a:rPr sz="2531" spc="-7" dirty="0">
                <a:latin typeface="Myriad Pro"/>
                <a:cs typeface="Myriad Pro"/>
              </a:rPr>
              <a:t>version)</a:t>
            </a:r>
            <a:endParaRPr sz="2531">
              <a:latin typeface="Myriad Pro"/>
              <a:cs typeface="Myriad Pr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1027" y="5838411"/>
            <a:ext cx="2553444" cy="790432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142870">
              <a:lnSpc>
                <a:spcPts val="3023"/>
              </a:lnSpc>
              <a:spcBef>
                <a:spcPts val="154"/>
              </a:spcBef>
            </a:pPr>
            <a:r>
              <a:rPr sz="2531" dirty="0">
                <a:latin typeface="Myriad Pro"/>
                <a:cs typeface="Myriad Pro"/>
              </a:rPr>
              <a:t>Double</a:t>
            </a:r>
            <a:r>
              <a:rPr sz="2531" spc="-74" dirty="0">
                <a:latin typeface="Myriad Pro"/>
                <a:cs typeface="Myriad Pro"/>
              </a:rPr>
              <a:t> </a:t>
            </a:r>
            <a:r>
              <a:rPr sz="2531" spc="-7" dirty="0">
                <a:latin typeface="Myriad Pro"/>
                <a:cs typeface="Myriad Pro"/>
              </a:rPr>
              <a:t>stranded </a:t>
            </a:r>
            <a:r>
              <a:rPr sz="2531" dirty="0">
                <a:latin typeface="Myriad Pro"/>
                <a:cs typeface="Myriad Pro"/>
              </a:rPr>
              <a:t>DNA</a:t>
            </a:r>
            <a:r>
              <a:rPr sz="2531" spc="-25" dirty="0">
                <a:latin typeface="Myriad Pro"/>
                <a:cs typeface="Myriad Pro"/>
              </a:rPr>
              <a:t> </a:t>
            </a:r>
            <a:r>
              <a:rPr sz="2531" dirty="0">
                <a:latin typeface="Myriad Pro"/>
                <a:cs typeface="Myriad Pro"/>
              </a:rPr>
              <a:t>(double</a:t>
            </a:r>
            <a:r>
              <a:rPr sz="2531" spc="-25" dirty="0">
                <a:latin typeface="Myriad Pro"/>
                <a:cs typeface="Myriad Pro"/>
              </a:rPr>
              <a:t> </a:t>
            </a:r>
            <a:r>
              <a:rPr sz="2531" spc="-7" dirty="0">
                <a:latin typeface="Myriad Pro"/>
                <a:cs typeface="Myriad Pro"/>
              </a:rPr>
              <a:t>helix)</a:t>
            </a:r>
            <a:endParaRPr sz="2531">
              <a:latin typeface="Myriad Pro"/>
              <a:cs typeface="Myriad Pr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C58611-4F49-054D-AC5D-F14486230188}"/>
              </a:ext>
            </a:extLst>
          </p:cNvPr>
          <p:cNvSpPr/>
          <p:nvPr/>
        </p:nvSpPr>
        <p:spPr>
          <a:xfrm>
            <a:off x="4306957" y="2981739"/>
            <a:ext cx="1194507" cy="1374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D30E8-74B4-B746-B7A6-3908EBA79414}"/>
              </a:ext>
            </a:extLst>
          </p:cNvPr>
          <p:cNvCxnSpPr/>
          <p:nvPr/>
        </p:nvCxnSpPr>
        <p:spPr>
          <a:xfrm>
            <a:off x="4081670" y="3668911"/>
            <a:ext cx="133049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26">
            <a:extLst>
              <a:ext uri="{FF2B5EF4-FFF2-40B4-BE49-F238E27FC236}">
                <a16:creationId xmlns:a16="http://schemas.microsoft.com/office/drawing/2014/main" id="{9FD00F56-B764-EC48-A286-DCFF27E0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5911" y="1496673"/>
            <a:ext cx="1820400" cy="38580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63516" y="1821657"/>
            <a:ext cx="367010" cy="3161513"/>
          </a:xfrm>
          <a:prstGeom prst="rect">
            <a:avLst/>
          </a:prstGeom>
        </p:spPr>
        <p:txBody>
          <a:bodyPr vert="horz" wrap="square" lIns="0" tIns="15627" rIns="0" bIns="0" rtlCol="0">
            <a:spAutoFit/>
          </a:bodyPr>
          <a:lstStyle/>
          <a:p>
            <a:pPr marL="35717" marR="3572" indent="-26788" algn="just">
              <a:lnSpc>
                <a:spcPct val="107800"/>
              </a:lnSpc>
              <a:spcBef>
                <a:spcPts val="123"/>
              </a:spcBef>
            </a:pPr>
            <a:r>
              <a:rPr sz="3164" spc="-35" dirty="0">
                <a:latin typeface="Myriad Pro"/>
                <a:cs typeface="Myriad Pro"/>
              </a:rPr>
              <a:t>C C A T A 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6242" y="1839516"/>
            <a:ext cx="358080" cy="31267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5717" marR="3572" indent="-26788" algn="just">
              <a:lnSpc>
                <a:spcPct val="107400"/>
              </a:lnSpc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 G T A T C</a:t>
            </a:r>
            <a:endParaRPr sz="3164">
              <a:latin typeface="Myriad Pro"/>
              <a:cs typeface="Myriad Pr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0375" y="2410196"/>
            <a:ext cx="1884164" cy="19585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3188" y="2562820"/>
            <a:ext cx="263872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A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9188" y="2562820"/>
            <a:ext cx="21788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T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7836" y="3607594"/>
            <a:ext cx="277713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0625" y="3607594"/>
            <a:ext cx="25092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C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88DF7E-E0B5-824D-9722-81A5811F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42B0-18D2-AC46-AC48-BFA15BCB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F34DEC-2976-0E40-999D-7CC75CD2A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7500"/>
            <a:ext cx="10515600" cy="50085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Understand the principles behind the different sequencing technologies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Library preparation methods and their effect on the data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Perform quality control (QC) on long-read sequencing data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Align long-reads to a reference genome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Call SNPs in long-read sequencing data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Analyze differences between sequencing technologies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Compare and intersect VCF files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</a:rPr>
              <a:t>Use common benchmarking metrics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ED4727-F9E7-644D-B5EF-966E6776DE3F}"/>
              </a:ext>
            </a:extLst>
          </p:cNvPr>
          <p:cNvGrpSpPr/>
          <p:nvPr/>
        </p:nvGrpSpPr>
        <p:grpSpPr>
          <a:xfrm>
            <a:off x="3100231" y="2114605"/>
            <a:ext cx="5416020" cy="4743395"/>
            <a:chOff x="3060475" y="1730672"/>
            <a:chExt cx="5416020" cy="474339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8472" y="1730672"/>
              <a:ext cx="5088023" cy="4743395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060475" y="1896381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070030" y="2235709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6444" y="5111068"/>
              <a:ext cx="1644402" cy="616732"/>
            </a:xfrm>
            <a:prstGeom prst="rect">
              <a:avLst/>
            </a:prstGeom>
          </p:spPr>
          <p:txBody>
            <a:bodyPr vert="horz" wrap="square" lIns="0" tIns="5358" rIns="0" bIns="0" rtlCol="0">
              <a:spAutoFit/>
            </a:bodyPr>
            <a:lstStyle/>
            <a:p>
              <a:pPr marL="303599" marR="3572" indent="-294669">
                <a:lnSpc>
                  <a:spcPct val="101200"/>
                </a:lnSpc>
                <a:spcBef>
                  <a:spcPts val="42"/>
                </a:spcBef>
              </a:pPr>
              <a:r>
                <a:rPr sz="1969" dirty="0">
                  <a:latin typeface="Myriad Pro"/>
                  <a:cs typeface="Myriad Pro"/>
                </a:rPr>
                <a:t>Single </a:t>
              </a:r>
              <a:r>
                <a:rPr sz="1969" spc="-7" dirty="0">
                  <a:latin typeface="Myriad Pro"/>
                  <a:cs typeface="Myriad Pro"/>
                </a:rPr>
                <a:t>stranded templates</a:t>
              </a:r>
              <a:endParaRPr sz="1969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BDD1ABE-6F59-B842-A7C9-E28349E6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4087E7-2E0B-6249-ADF7-924285C9039E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073728" y="1726717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780" y="1726717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073728" y="1896381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083283" y="2235709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225783" y="5066420"/>
              <a:ext cx="250924" cy="495945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84F79F4-2892-D349-81AF-3B017A6C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AA95-EE41-284A-8EEB-FA77195118F9}"/>
              </a:ext>
            </a:extLst>
          </p:cNvPr>
          <p:cNvGrpSpPr/>
          <p:nvPr/>
        </p:nvGrpSpPr>
        <p:grpSpPr>
          <a:xfrm>
            <a:off x="3106110" y="2115376"/>
            <a:ext cx="5413192" cy="4742624"/>
            <a:chOff x="3225378" y="1845987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3430" y="1845987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225378" y="2015651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234933" y="2354979"/>
              <a:ext cx="304502" cy="1315209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5717" marR="3572" indent="-26788">
                <a:lnSpc>
                  <a:spcPct val="138900"/>
                </a:lnSpc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G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8306371" y="3667643"/>
              <a:ext cx="286643" cy="2531495"/>
            </a:xfrm>
            <a:prstGeom prst="rect">
              <a:avLst/>
            </a:prstGeom>
          </p:spPr>
          <p:txBody>
            <a:bodyPr vert="horz" wrap="square" lIns="0" tIns="35719" rIns="0" bIns="0" rtlCol="0">
              <a:spAutoFit/>
            </a:bodyPr>
            <a:lstStyle/>
            <a:p>
              <a:pPr marL="8929" marR="3572" indent="8929" algn="just">
                <a:lnSpc>
                  <a:spcPct val="129600"/>
                </a:lnSpc>
                <a:spcBef>
                  <a:spcPts val="281"/>
                </a:spcBef>
              </a:pPr>
              <a:r>
                <a:rPr sz="3164" spc="-35" dirty="0">
                  <a:latin typeface="Myriad Pro"/>
                  <a:cs typeface="Myriad Pro"/>
                </a:rPr>
                <a:t>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377433" y="5185690"/>
              <a:ext cx="250924" cy="495945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C</a:t>
              </a:r>
              <a:endParaRPr sz="3164">
                <a:latin typeface="Myriad Pro"/>
                <a:cs typeface="Myriad Pro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1588" y="4429165"/>
              <a:ext cx="1444018" cy="752102"/>
            </a:xfrm>
            <a:prstGeom prst="rect">
              <a:avLst/>
            </a:prstGeom>
          </p:spPr>
        </p:pic>
        <p:sp>
          <p:nvSpPr>
            <p:cNvPr id="8" name="object 8"/>
            <p:cNvSpPr txBox="1"/>
            <p:nvPr/>
          </p:nvSpPr>
          <p:spPr>
            <a:xfrm>
              <a:off x="4966667" y="4114127"/>
              <a:ext cx="1770757" cy="312049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969" dirty="0">
                  <a:latin typeface="Myriad Pro"/>
                  <a:cs typeface="Myriad Pro"/>
                </a:rPr>
                <a:t>DNA </a:t>
              </a:r>
              <a:r>
                <a:rPr sz="1969" spc="-7" dirty="0">
                  <a:latin typeface="Myriad Pro"/>
                  <a:cs typeface="Myriad Pro"/>
                </a:rPr>
                <a:t>polymerase</a:t>
              </a:r>
              <a:endParaRPr sz="1969">
                <a:latin typeface="Myriad Pro"/>
                <a:cs typeface="Myriad Pro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251D4325-1057-4444-A0FC-081E7CE4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30B3AB-946C-4E42-97AD-DDCDA0D1BC3D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247679" y="3429000"/>
              <a:ext cx="268784" cy="1170361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26788" marR="3572" indent="-17859">
                <a:lnSpc>
                  <a:spcPct val="122200"/>
                </a:lnSpc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T 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3010B1D-4B0D-0B4E-9770-96BF8BC2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A55B1C-5A5D-894E-8301-0BB770A3B20E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185172" y="2750344"/>
              <a:ext cx="331291" cy="1853338"/>
            </a:xfrm>
            <a:prstGeom prst="rect">
              <a:avLst/>
            </a:prstGeom>
          </p:spPr>
          <p:txBody>
            <a:bodyPr vert="horz" wrap="square" lIns="0" tIns="30807" rIns="0" bIns="0" rtlCol="0">
              <a:spAutoFit/>
            </a:bodyPr>
            <a:lstStyle/>
            <a:p>
              <a:pPr marL="71435" marR="3572" indent="-62506" algn="just">
                <a:lnSpc>
                  <a:spcPct val="126899"/>
                </a:lnSpc>
                <a:spcBef>
                  <a:spcPts val="243"/>
                </a:spcBef>
              </a:pPr>
              <a:r>
                <a:rPr sz="3164" spc="-35" dirty="0">
                  <a:latin typeface="Myriad Pro"/>
                  <a:cs typeface="Myriad Pro"/>
                </a:rPr>
                <a:t>A T 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3732B5B-CDCC-B348-A557-7972AD5F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992B591-6FCB-EB44-B536-1E26F4E9EDEF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185172" y="2152055"/>
              <a:ext cx="331291" cy="2452327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 marR="3572" indent="8929" algn="just">
                <a:lnSpc>
                  <a:spcPct val="127200"/>
                </a:lnSpc>
                <a:spcBef>
                  <a:spcPts val="91"/>
                </a:spcBef>
              </a:pPr>
              <a:r>
                <a:rPr sz="3164" spc="-35" dirty="0">
                  <a:latin typeface="Myriad Pro"/>
                  <a:cs typeface="Myriad Pro"/>
                </a:rPr>
                <a:t>T A T 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DBD9841-ADAE-A74D-909E-ECFA963D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C33BA2-A8C1-CE4D-B85D-05A4EDF46D46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131594" y="1500188"/>
              <a:ext cx="384870" cy="3106923"/>
            </a:xfrm>
            <a:prstGeom prst="rect">
              <a:avLst/>
            </a:prstGeom>
          </p:spPr>
          <p:txBody>
            <a:bodyPr vert="horz" wrap="square" lIns="0" tIns="24557" rIns="0" bIns="0" rtlCol="0">
              <a:spAutoFit/>
            </a:bodyPr>
            <a:lstStyle/>
            <a:p>
              <a:pPr marL="62506" marR="3572" indent="-53576" algn="just">
                <a:lnSpc>
                  <a:spcPct val="128200"/>
                </a:lnSpc>
                <a:spcBef>
                  <a:spcPts val="193"/>
                </a:spcBef>
              </a:pPr>
              <a:r>
                <a:rPr sz="3164" spc="-35" dirty="0">
                  <a:latin typeface="Myriad Pro"/>
                  <a:cs typeface="Myriad Pro"/>
                </a:rPr>
                <a:t>G T A T 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96B5DBD-4066-E94A-A517-2083EE4A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39BDC3-5561-1942-A3C2-C5C216168916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86945" y="919758"/>
              <a:ext cx="429518" cy="370227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53576" marR="110724" indent="-44647">
                <a:lnSpc>
                  <a:spcPct val="125899"/>
                </a:lnSpc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G G</a:t>
              </a:r>
              <a:endParaRPr sz="3164">
                <a:latin typeface="Myriad Pro"/>
                <a:cs typeface="Myriad Pro"/>
              </a:endParaRPr>
            </a:p>
            <a:p>
              <a:pPr marL="107152" marR="3572" indent="8929" algn="just">
                <a:lnSpc>
                  <a:spcPct val="127200"/>
                </a:lnSpc>
                <a:spcBef>
                  <a:spcPts val="161"/>
                </a:spcBef>
              </a:pPr>
              <a:r>
                <a:rPr sz="3164" spc="-35" dirty="0">
                  <a:latin typeface="Myriad Pro"/>
                  <a:cs typeface="Myriad Pro"/>
                </a:rPr>
                <a:t>T A T C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C5FBB179-9874-8B41-ACAC-1F504F01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990F953-3626-C044-97EC-A6C9A13C08D7}"/>
              </a:ext>
            </a:extLst>
          </p:cNvPr>
          <p:cNvGrpSpPr/>
          <p:nvPr/>
        </p:nvGrpSpPr>
        <p:grpSpPr>
          <a:xfrm>
            <a:off x="3113484" y="2115376"/>
            <a:ext cx="5413192" cy="4742624"/>
            <a:chOff x="3113484" y="785813"/>
            <a:chExt cx="5413192" cy="474262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536" y="785813"/>
              <a:ext cx="5085140" cy="4742624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3113484" y="955477"/>
              <a:ext cx="393799" cy="3750007"/>
            </a:xfrm>
            <a:prstGeom prst="rect">
              <a:avLst/>
            </a:prstGeom>
          </p:spPr>
          <p:txBody>
            <a:bodyPr vert="horz" wrap="square" lIns="0" tIns="44202" rIns="0" bIns="0" rtlCol="0">
              <a:spAutoFit/>
            </a:bodyPr>
            <a:lstStyle/>
            <a:p>
              <a:pPr marL="26788" marR="3572" indent="-17859" algn="just">
                <a:lnSpc>
                  <a:spcPct val="127800"/>
                </a:lnSpc>
                <a:spcBef>
                  <a:spcPts val="348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123039" y="1294805"/>
              <a:ext cx="358080" cy="3862539"/>
            </a:xfrm>
            <a:prstGeom prst="rect">
              <a:avLst/>
            </a:prstGeom>
          </p:spPr>
          <p:txBody>
            <a:bodyPr vert="horz" wrap="square" lIns="0" tIns="44648" rIns="0" bIns="0" rtlCol="0">
              <a:spAutoFit/>
            </a:bodyPr>
            <a:lstStyle/>
            <a:p>
              <a:pPr marL="35717" marR="3572" indent="-26788" algn="just">
                <a:lnSpc>
                  <a:spcPct val="131500"/>
                </a:lnSpc>
                <a:spcBef>
                  <a:spcPts val="352"/>
                </a:spcBef>
              </a:pPr>
              <a:r>
                <a:rPr sz="3164" spc="-35" dirty="0">
                  <a:latin typeface="Myriad Pro"/>
                  <a:cs typeface="Myriad Pro"/>
                </a:rPr>
                <a:t>G G 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86945" y="919758"/>
              <a:ext cx="429518" cy="370227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53576" marR="110724" indent="-44647">
                <a:lnSpc>
                  <a:spcPct val="125899"/>
                </a:lnSpc>
                <a:spcBef>
                  <a:spcPts val="70"/>
                </a:spcBef>
              </a:pPr>
              <a:r>
                <a:rPr sz="3164" spc="-35" dirty="0">
                  <a:latin typeface="Myriad Pro"/>
                  <a:cs typeface="Myriad Pro"/>
                </a:rPr>
                <a:t>G G</a:t>
              </a:r>
              <a:endParaRPr sz="3164">
                <a:latin typeface="Myriad Pro"/>
                <a:cs typeface="Myriad Pro"/>
              </a:endParaRPr>
            </a:p>
            <a:p>
              <a:pPr marL="107152" marR="3572" indent="8929" algn="just">
                <a:lnSpc>
                  <a:spcPct val="127200"/>
                </a:lnSpc>
                <a:spcBef>
                  <a:spcPts val="161"/>
                </a:spcBef>
              </a:pPr>
              <a:r>
                <a:rPr sz="3164" spc="-35" dirty="0">
                  <a:latin typeface="Myriad Pro"/>
                  <a:cs typeface="Myriad Pro"/>
                </a:rPr>
                <a:t>T A T C</a:t>
              </a:r>
              <a:endParaRPr sz="3164">
                <a:latin typeface="Myriad Pro"/>
                <a:cs typeface="Myriad Pro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096000" y="1419821"/>
              <a:ext cx="411659" cy="3784407"/>
            </a:xfrm>
            <a:prstGeom prst="rect">
              <a:avLst/>
            </a:prstGeom>
          </p:spPr>
          <p:txBody>
            <a:bodyPr vert="horz" wrap="square" lIns="0" tIns="22770" rIns="0" bIns="0" rtlCol="0">
              <a:spAutoFit/>
            </a:bodyPr>
            <a:lstStyle/>
            <a:p>
              <a:pPr marL="35717" marR="3572" indent="-26788" algn="just">
                <a:lnSpc>
                  <a:spcPct val="130400"/>
                </a:lnSpc>
                <a:spcBef>
                  <a:spcPts val="179"/>
                </a:spcBef>
              </a:pPr>
              <a:r>
                <a:rPr sz="3164" spc="-35" dirty="0">
                  <a:latin typeface="Myriad Pro"/>
                  <a:cs typeface="Myriad Pro"/>
                </a:rPr>
                <a:t>C C A T A G</a:t>
              </a:r>
              <a:endParaRPr sz="3164">
                <a:latin typeface="Myriad Pro"/>
                <a:cs typeface="Myriad Pro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F9883EE-AE05-9B4E-8FF6-47B53882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49248"/>
            <a:ext cx="4678263" cy="3053953"/>
            <a:chOff x="0" y="2345597"/>
            <a:chExt cx="6653530" cy="434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89300"/>
              <a:ext cx="3932102" cy="327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39454" y="2391855"/>
              <a:ext cx="1846580" cy="1340485"/>
            </a:xfrm>
            <a:custGeom>
              <a:avLst/>
              <a:gdLst/>
              <a:ahLst/>
              <a:cxnLst/>
              <a:rect l="l" t="t" r="r" b="b"/>
              <a:pathLst>
                <a:path w="1846579" h="1340485">
                  <a:moveTo>
                    <a:pt x="1846042" y="0"/>
                  </a:moveTo>
                  <a:lnTo>
                    <a:pt x="1835764" y="7460"/>
                  </a:lnTo>
                  <a:lnTo>
                    <a:pt x="0" y="134015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4714741" y="2345597"/>
              <a:ext cx="134620" cy="121285"/>
            </a:xfrm>
            <a:custGeom>
              <a:avLst/>
              <a:gdLst/>
              <a:ahLst/>
              <a:cxnLst/>
              <a:rect l="l" t="t" r="r" b="b"/>
              <a:pathLst>
                <a:path w="134620" h="121285">
                  <a:moveTo>
                    <a:pt x="134475" y="0"/>
                  </a:moveTo>
                  <a:lnTo>
                    <a:pt x="0" y="22293"/>
                  </a:lnTo>
                  <a:lnTo>
                    <a:pt x="60478" y="53718"/>
                  </a:lnTo>
                  <a:lnTo>
                    <a:pt x="71625" y="120956"/>
                  </a:lnTo>
                  <a:lnTo>
                    <a:pt x="13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5432094" y="5650970"/>
              <a:ext cx="1161415" cy="986790"/>
            </a:xfrm>
            <a:custGeom>
              <a:avLst/>
              <a:gdLst/>
              <a:ahLst/>
              <a:cxnLst/>
              <a:rect l="l" t="t" r="r" b="b"/>
              <a:pathLst>
                <a:path w="1161415" h="986790">
                  <a:moveTo>
                    <a:pt x="1160854" y="986572"/>
                  </a:moveTo>
                  <a:lnTo>
                    <a:pt x="1151177" y="97834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6520570" y="6563130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8953" y="0"/>
                  </a:moveTo>
                  <a:lnTo>
                    <a:pt x="62702" y="66188"/>
                  </a:lnTo>
                  <a:lnTo>
                    <a:pt x="0" y="92901"/>
                  </a:lnTo>
                  <a:lnTo>
                    <a:pt x="132378" y="125404"/>
                  </a:lnTo>
                  <a:lnTo>
                    <a:pt x="78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4743196" y="5600700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5">
                  <a:moveTo>
                    <a:pt x="1143434" y="0"/>
                  </a:moveTo>
                  <a:lnTo>
                    <a:pt x="1130734" y="0"/>
                  </a:ln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4739640" y="553973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0186" y="553973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45844" y="2696766"/>
            <a:ext cx="4417070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83159" algn="l"/>
                <a:tab pos="2757836" algn="l"/>
              </a:tabLst>
            </a:pP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CCATAGTA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TATCTCGG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CTCTAGGCCCTC</a:t>
            </a:r>
            <a:endParaRPr sz="1969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844" y="2991445"/>
            <a:ext cx="45545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696044" algn="l"/>
                <a:tab pos="2070721" algn="l"/>
              </a:tabLst>
            </a:pPr>
            <a:r>
              <a:rPr sz="1969" spc="-18" dirty="0">
                <a:solidFill>
                  <a:srgbClr val="0433FF"/>
                </a:solidFill>
                <a:latin typeface="Consolas"/>
                <a:cs typeface="Consolas"/>
              </a:rPr>
              <a:t>CCA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TAGTATAT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CTCGGCTCTAGGCCCTCA</a:t>
            </a:r>
            <a:endParaRPr sz="1969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5844" y="3286125"/>
            <a:ext cx="45545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520672" algn="l"/>
                <a:tab pos="3582463" algn="l"/>
              </a:tabLst>
            </a:pP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CCATAGTAT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ATCTCGGCTCTAG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GCCCTCA</a:t>
            </a:r>
            <a:endParaRPr sz="1969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19728" y="2696766"/>
            <a:ext cx="980480" cy="908301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145995" marR="3572" indent="-137512" algn="just">
              <a:lnSpc>
                <a:spcPts val="2320"/>
              </a:lnSpc>
              <a:spcBef>
                <a:spcPts val="183"/>
              </a:spcBef>
            </a:pP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ATTTTTT TTTTTT TTTTTT</a:t>
            </a:r>
            <a:endParaRPr sz="1969">
              <a:latin typeface="Consolas"/>
              <a:cs typeface="Consolas"/>
            </a:endParaRPr>
          </a:p>
        </p:txBody>
      </p: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xfrm>
            <a:off x="5176243" y="407620"/>
            <a:ext cx="4829621" cy="1597562"/>
          </a:xfrm>
          <a:prstGeom prst="rect">
            <a:avLst/>
          </a:prstGeom>
        </p:spPr>
        <p:txBody>
          <a:bodyPr vert="horz" wrap="square" lIns="0" tIns="30807" rIns="0" bIns="0" rtlCol="0" anchor="ctr">
            <a:spAutoFit/>
          </a:bodyPr>
          <a:lstStyle/>
          <a:p>
            <a:pPr marL="8929" marR="3572" indent="1866238">
              <a:lnSpc>
                <a:spcPct val="105700"/>
              </a:lnSpc>
              <a:spcBef>
                <a:spcPts val="243"/>
              </a:spcBef>
            </a:pPr>
            <a:r>
              <a:rPr sz="1969" dirty="0"/>
              <a:t>Input</a:t>
            </a:r>
            <a:r>
              <a:rPr sz="1969" spc="11" dirty="0"/>
              <a:t> </a:t>
            </a:r>
            <a:r>
              <a:rPr sz="1969" spc="-18" dirty="0"/>
              <a:t>DNA </a:t>
            </a:r>
            <a:r>
              <a:rPr sz="1969" spc="-7" dirty="0">
                <a:solidFill>
                  <a:srgbClr val="941100"/>
                </a:solidFill>
                <a:latin typeface="Consolas"/>
                <a:cs typeface="Consolas"/>
              </a:rPr>
              <a:t>CCATAGTATATCTCGGCTCTAGGCCCTCATTTTTT CCATAGTATATCTCGGCTCTAGGCCCTCATTTTTT</a:t>
            </a:r>
            <a:endParaRPr sz="1969">
              <a:latin typeface="Consolas"/>
              <a:cs typeface="Consolas"/>
            </a:endParaRPr>
          </a:p>
          <a:p>
            <a:pPr marL="8929" marR="3572">
              <a:lnSpc>
                <a:spcPts val="2320"/>
              </a:lnSpc>
              <a:spcBef>
                <a:spcPts val="70"/>
              </a:spcBef>
            </a:pPr>
            <a:r>
              <a:rPr sz="1969" spc="-7" dirty="0">
                <a:solidFill>
                  <a:srgbClr val="941100"/>
                </a:solidFill>
                <a:latin typeface="Consolas"/>
                <a:cs typeface="Consolas"/>
              </a:rPr>
              <a:t>CCATAGTATATCTCGGCTCTAGGCCCTCATTTTTT CCATAGTATATCTCGGCTCTAGGCCCTCATTTTTT</a:t>
            </a:r>
            <a:endParaRPr sz="1969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4656" y="2348508"/>
            <a:ext cx="1789509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Cut</a:t>
            </a:r>
            <a:r>
              <a:rPr sz="1969" spc="-39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into</a:t>
            </a:r>
            <a:r>
              <a:rPr sz="1969" spc="-35" dirty="0">
                <a:latin typeface="Myriad Pro"/>
                <a:cs typeface="Myriad Pro"/>
              </a:rPr>
              <a:t> </a:t>
            </a:r>
            <a:r>
              <a:rPr sz="1969" spc="-7" dirty="0">
                <a:latin typeface="Myriad Pro"/>
                <a:cs typeface="Myriad Pro"/>
              </a:rPr>
              <a:t>snippets</a:t>
            </a:r>
            <a:endParaRPr sz="1969">
              <a:latin typeface="Myriad Pro"/>
              <a:cs typeface="Myriad Pr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53125" y="4822031"/>
            <a:ext cx="3107531" cy="1160859"/>
            <a:chOff x="6299200" y="6858000"/>
            <a:chExt cx="4419600" cy="1651000"/>
          </a:xfrm>
        </p:grpSpPr>
        <p:sp>
          <p:nvSpPr>
            <p:cNvPr id="18" name="object 18"/>
            <p:cNvSpPr/>
            <p:nvPr/>
          </p:nvSpPr>
          <p:spPr>
            <a:xfrm>
              <a:off x="6350000" y="6908799"/>
              <a:ext cx="4368800" cy="1600200"/>
            </a:xfrm>
            <a:custGeom>
              <a:avLst/>
              <a:gdLst/>
              <a:ahLst/>
              <a:cxnLst/>
              <a:rect l="l" t="t" r="r" b="b"/>
              <a:pathLst>
                <a:path w="4368800" h="1600200">
                  <a:moveTo>
                    <a:pt x="4368800" y="0"/>
                  </a:moveTo>
                  <a:lnTo>
                    <a:pt x="1464259" y="0"/>
                  </a:lnTo>
                  <a:lnTo>
                    <a:pt x="1440256" y="0"/>
                  </a:lnTo>
                  <a:lnTo>
                    <a:pt x="1452257" y="13119"/>
                  </a:lnTo>
                  <a:lnTo>
                    <a:pt x="0" y="1600200"/>
                  </a:lnTo>
                  <a:lnTo>
                    <a:pt x="2904528" y="1600200"/>
                  </a:lnTo>
                  <a:lnTo>
                    <a:pt x="2928531" y="1600200"/>
                  </a:lnTo>
                  <a:lnTo>
                    <a:pt x="2916529" y="1587093"/>
                  </a:lnTo>
                  <a:lnTo>
                    <a:pt x="436880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9200" y="6857999"/>
              <a:ext cx="4368800" cy="1600200"/>
            </a:xfrm>
            <a:custGeom>
              <a:avLst/>
              <a:gdLst/>
              <a:ahLst/>
              <a:cxnLst/>
              <a:rect l="l" t="t" r="r" b="b"/>
              <a:pathLst>
                <a:path w="4368800" h="1600200">
                  <a:moveTo>
                    <a:pt x="4368800" y="0"/>
                  </a:moveTo>
                  <a:lnTo>
                    <a:pt x="1464259" y="0"/>
                  </a:lnTo>
                  <a:lnTo>
                    <a:pt x="1440256" y="0"/>
                  </a:lnTo>
                  <a:lnTo>
                    <a:pt x="1452257" y="13119"/>
                  </a:lnTo>
                  <a:lnTo>
                    <a:pt x="0" y="1600200"/>
                  </a:lnTo>
                  <a:lnTo>
                    <a:pt x="2904528" y="1600200"/>
                  </a:lnTo>
                  <a:lnTo>
                    <a:pt x="2928531" y="1600200"/>
                  </a:lnTo>
                  <a:lnTo>
                    <a:pt x="2916529" y="1587093"/>
                  </a:lnTo>
                  <a:lnTo>
                    <a:pt x="436880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58133" y="3580805"/>
            <a:ext cx="7341989" cy="311268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687204" algn="ctr">
              <a:spcBef>
                <a:spcPts val="70"/>
              </a:spcBef>
              <a:tabLst>
                <a:tab pos="2787302" algn="l"/>
                <a:tab pos="4024467" algn="l"/>
                <a:tab pos="6223771" algn="l"/>
              </a:tabLst>
            </a:pP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CCATAG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TATATCT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CGGCTCTAGGCCCT</a:t>
            </a:r>
            <a:r>
              <a:rPr sz="1969" dirty="0">
                <a:solidFill>
                  <a:srgbClr val="0433FF"/>
                </a:solidFill>
                <a:latin typeface="Consolas"/>
                <a:cs typeface="Consolas"/>
              </a:rPr>
              <a:t>	</a:t>
            </a:r>
            <a:r>
              <a:rPr sz="1969" spc="-7" dirty="0">
                <a:solidFill>
                  <a:srgbClr val="0433FF"/>
                </a:solidFill>
                <a:latin typeface="Consolas"/>
                <a:cs typeface="Consolas"/>
              </a:rPr>
              <a:t>CATTTTTT</a:t>
            </a:r>
            <a:endParaRPr sz="1969">
              <a:latin typeface="Consolas"/>
              <a:cs typeface="Consolas"/>
            </a:endParaRPr>
          </a:p>
          <a:p>
            <a:pPr>
              <a:spcBef>
                <a:spcPts val="1308"/>
              </a:spcBef>
            </a:pPr>
            <a:endParaRPr sz="1969">
              <a:latin typeface="Consolas"/>
              <a:cs typeface="Consolas"/>
            </a:endParaRPr>
          </a:p>
          <a:p>
            <a:pPr marL="1693455" algn="ctr"/>
            <a:r>
              <a:rPr sz="1969" dirty="0">
                <a:latin typeface="Myriad Pro"/>
                <a:cs typeface="Myriad Pro"/>
              </a:rPr>
              <a:t>Deposit</a:t>
            </a:r>
            <a:r>
              <a:rPr sz="1969" spc="4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on</a:t>
            </a:r>
            <a:r>
              <a:rPr sz="1969" spc="4" dirty="0">
                <a:latin typeface="Myriad Pro"/>
                <a:cs typeface="Myriad Pro"/>
              </a:rPr>
              <a:t> </a:t>
            </a:r>
            <a:r>
              <a:rPr sz="1969" spc="-7" dirty="0">
                <a:latin typeface="Myriad Pro"/>
                <a:cs typeface="Myriad Pro"/>
              </a:rPr>
              <a:t>slide</a:t>
            </a:r>
            <a:endParaRPr sz="1969">
              <a:latin typeface="Myriad Pro"/>
              <a:cs typeface="Myriad Pro"/>
            </a:endParaRPr>
          </a:p>
          <a:p>
            <a:pPr marL="3089562" marR="4128494" algn="just">
              <a:lnSpc>
                <a:spcPct val="63900"/>
              </a:lnSpc>
              <a:spcBef>
                <a:spcPts val="900"/>
              </a:spcBef>
            </a:pPr>
            <a:r>
              <a:rPr sz="1687" b="1" spc="-35" dirty="0">
                <a:solidFill>
                  <a:srgbClr val="0433FF"/>
                </a:solidFill>
                <a:latin typeface="Consolas"/>
                <a:cs typeface="Consolas"/>
              </a:rPr>
              <a:t>C C A T A G</a:t>
            </a:r>
            <a:endParaRPr sz="1687">
              <a:latin typeface="Consolas"/>
              <a:cs typeface="Consolas"/>
            </a:endParaRPr>
          </a:p>
          <a:p>
            <a:pPr>
              <a:spcBef>
                <a:spcPts val="1244"/>
              </a:spcBef>
            </a:pPr>
            <a:endParaRPr sz="1687">
              <a:latin typeface="Consolas"/>
              <a:cs typeface="Consolas"/>
            </a:endParaRPr>
          </a:p>
          <a:p>
            <a:pPr marL="8929" marR="1010805">
              <a:lnSpc>
                <a:spcPct val="101400"/>
              </a:lnSpc>
            </a:pPr>
            <a:r>
              <a:rPr sz="1617" dirty="0">
                <a:latin typeface="Myriad Pro"/>
                <a:cs typeface="Myriad Pro"/>
              </a:rPr>
              <a:t>More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details: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Accurate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whole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human</a:t>
            </a:r>
            <a:r>
              <a:rPr sz="1617" spc="-11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genome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sequencing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using</a:t>
            </a:r>
            <a:r>
              <a:rPr sz="1617" spc="-14" dirty="0">
                <a:latin typeface="Myriad Pro"/>
                <a:cs typeface="Myriad Pro"/>
              </a:rPr>
              <a:t> </a:t>
            </a:r>
            <a:r>
              <a:rPr sz="1617" spc="-7" dirty="0">
                <a:latin typeface="Myriad Pro"/>
                <a:cs typeface="Myriad Pro"/>
              </a:rPr>
              <a:t>reversible </a:t>
            </a:r>
            <a:r>
              <a:rPr sz="1617" dirty="0">
                <a:latin typeface="Myriad Pro"/>
                <a:cs typeface="Myriad Pro"/>
              </a:rPr>
              <a:t>terminator</a:t>
            </a:r>
            <a:r>
              <a:rPr sz="1617" spc="-28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chemistry.</a:t>
            </a:r>
            <a:r>
              <a:rPr sz="1617" spc="-28" dirty="0">
                <a:latin typeface="Myriad Pro"/>
                <a:cs typeface="Myriad Pro"/>
              </a:rPr>
              <a:t> </a:t>
            </a:r>
            <a:r>
              <a:rPr sz="1617" i="1" dirty="0">
                <a:latin typeface="Myriad Pro"/>
                <a:cs typeface="Myriad Pro"/>
              </a:rPr>
              <a:t>Nature</a:t>
            </a:r>
            <a:r>
              <a:rPr sz="1617" dirty="0">
                <a:latin typeface="Myriad Pro"/>
                <a:cs typeface="Myriad Pro"/>
              </a:rPr>
              <a:t>.</a:t>
            </a:r>
            <a:r>
              <a:rPr sz="1617" spc="-28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2008</a:t>
            </a:r>
            <a:r>
              <a:rPr sz="1617" spc="-28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Nov</a:t>
            </a:r>
            <a:r>
              <a:rPr sz="1617" spc="-28" dirty="0">
                <a:latin typeface="Myriad Pro"/>
                <a:cs typeface="Myriad Pro"/>
              </a:rPr>
              <a:t> </a:t>
            </a:r>
            <a:r>
              <a:rPr sz="1617" dirty="0">
                <a:latin typeface="Myriad Pro"/>
                <a:cs typeface="Myriad Pro"/>
              </a:rPr>
              <a:t>6;456(7218):53-</a:t>
            </a:r>
            <a:r>
              <a:rPr sz="1617" spc="-35" dirty="0">
                <a:latin typeface="Myriad Pro"/>
                <a:cs typeface="Myriad Pro"/>
              </a:rPr>
              <a:t>9</a:t>
            </a:r>
            <a:endParaRPr sz="1617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8790" y="1833991"/>
            <a:ext cx="6017956" cy="30214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94208" y="5997854"/>
            <a:ext cx="4689425" cy="578754"/>
          </a:xfrm>
          <a:prstGeom prst="rect">
            <a:avLst/>
          </a:prstGeom>
        </p:spPr>
        <p:txBody>
          <a:bodyPr vert="horz" wrap="square" lIns="0" tIns="1339" rIns="0" bIns="0" rtlCol="0">
            <a:spAutoFit/>
          </a:bodyPr>
          <a:lstStyle/>
          <a:p>
            <a:pPr marL="8929" marR="3572">
              <a:lnSpc>
                <a:spcPct val="102600"/>
              </a:lnSpc>
              <a:spcBef>
                <a:spcPts val="11"/>
              </a:spcBef>
            </a:pPr>
            <a:r>
              <a:rPr sz="1828" spc="-14" dirty="0">
                <a:solidFill>
                  <a:srgbClr val="222222"/>
                </a:solidFill>
                <a:latin typeface="Myriad Pro"/>
                <a:cs typeface="Myriad Pro"/>
              </a:rPr>
              <a:t>Hunter,</a:t>
            </a:r>
            <a:r>
              <a:rPr sz="1828" spc="-32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Lawrence.</a:t>
            </a:r>
            <a:r>
              <a:rPr sz="1828" spc="-2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"Life</a:t>
            </a:r>
            <a:r>
              <a:rPr sz="1828" spc="-32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and</a:t>
            </a:r>
            <a:r>
              <a:rPr sz="1828" spc="-2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its</a:t>
            </a:r>
            <a:r>
              <a:rPr sz="1828" spc="-32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molecules:</a:t>
            </a:r>
            <a:r>
              <a:rPr sz="1828" spc="-2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A</a:t>
            </a:r>
            <a:r>
              <a:rPr sz="1828" spc="-2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spc="-7" dirty="0">
                <a:solidFill>
                  <a:srgbClr val="222222"/>
                </a:solidFill>
                <a:latin typeface="Myriad Pro"/>
                <a:cs typeface="Myriad Pro"/>
              </a:rPr>
              <a:t>brief </a:t>
            </a:r>
            <a:r>
              <a:rPr sz="1828" spc="-14" dirty="0">
                <a:solidFill>
                  <a:srgbClr val="222222"/>
                </a:solidFill>
                <a:latin typeface="Myriad Pro"/>
                <a:cs typeface="Myriad Pro"/>
              </a:rPr>
              <a:t>introduction."</a:t>
            </a:r>
            <a:r>
              <a:rPr sz="1828" spc="-39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i="1" dirty="0">
                <a:solidFill>
                  <a:srgbClr val="222222"/>
                </a:solidFill>
                <a:latin typeface="Myriad Pro"/>
                <a:cs typeface="Myriad Pro"/>
              </a:rPr>
              <a:t>AI</a:t>
            </a:r>
            <a:r>
              <a:rPr sz="1828" i="1" spc="-2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i="1" dirty="0">
                <a:solidFill>
                  <a:srgbClr val="222222"/>
                </a:solidFill>
                <a:latin typeface="Myriad Pro"/>
                <a:cs typeface="Myriad Pro"/>
              </a:rPr>
              <a:t>Magazine</a:t>
            </a:r>
            <a:r>
              <a:rPr sz="1828" i="1" spc="18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25.1</a:t>
            </a:r>
            <a:r>
              <a:rPr sz="1828" spc="-35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dirty="0">
                <a:solidFill>
                  <a:srgbClr val="222222"/>
                </a:solidFill>
                <a:latin typeface="Myriad Pro"/>
                <a:cs typeface="Myriad Pro"/>
              </a:rPr>
              <a:t>(2004):</a:t>
            </a:r>
            <a:r>
              <a:rPr sz="1828" spc="-35" dirty="0">
                <a:solidFill>
                  <a:srgbClr val="222222"/>
                </a:solidFill>
                <a:latin typeface="Myriad Pro"/>
                <a:cs typeface="Myriad Pro"/>
              </a:rPr>
              <a:t> </a:t>
            </a:r>
            <a:r>
              <a:rPr sz="1828" spc="-18" dirty="0">
                <a:solidFill>
                  <a:srgbClr val="222222"/>
                </a:solidFill>
                <a:latin typeface="Myriad Pro"/>
                <a:cs typeface="Myriad Pro"/>
              </a:rPr>
              <a:t>9.</a:t>
            </a:r>
            <a:endParaRPr sz="1828" dirty="0">
              <a:latin typeface="Myriad Pro"/>
              <a:cs typeface="Myriad Pr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D93FCD2-C2AB-3C40-BF01-5DC1F6A7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DNA sequencing important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D4D674A-A699-954C-B0C8-A5B38B9FE384}"/>
              </a:ext>
            </a:extLst>
          </p:cNvPr>
          <p:cNvGrpSpPr/>
          <p:nvPr/>
        </p:nvGrpSpPr>
        <p:grpSpPr>
          <a:xfrm>
            <a:off x="3640233" y="3259825"/>
            <a:ext cx="5529167" cy="3357563"/>
            <a:chOff x="3640233" y="1732359"/>
            <a:chExt cx="5529167" cy="3357563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233" y="2241352"/>
              <a:ext cx="4389206" cy="2848570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7766906" y="3913585"/>
              <a:ext cx="1402494" cy="615081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969" spc="-7" dirty="0">
                  <a:latin typeface="Myriad Pro"/>
                  <a:cs typeface="Myriad Pro"/>
                </a:rPr>
                <a:t>Slide</a:t>
              </a:r>
              <a:r>
                <a:rPr lang="en-US" sz="1969" spc="-7" dirty="0">
                  <a:latin typeface="Myriad Pro"/>
                  <a:cs typeface="Myriad Pro"/>
                </a:rPr>
                <a:t> (</a:t>
              </a:r>
              <a:r>
                <a:rPr lang="en-US" sz="1969" spc="-7" dirty="0" err="1">
                  <a:latin typeface="Myriad Pro"/>
                  <a:cs typeface="Myriad Pro"/>
                </a:rPr>
                <a:t>flowcell</a:t>
              </a:r>
              <a:r>
                <a:rPr lang="en-US" sz="1969" spc="-7" dirty="0">
                  <a:latin typeface="Myriad Pro"/>
                  <a:cs typeface="Myriad Pro"/>
                </a:rPr>
                <a:t>)</a:t>
              </a:r>
              <a:endParaRPr sz="1969" dirty="0">
                <a:latin typeface="Myriad Pro"/>
                <a:cs typeface="Myriad Pro"/>
              </a:endParaRPr>
            </a:p>
          </p:txBody>
        </p:sp>
        <p:grpSp>
          <p:nvGrpSpPr>
            <p:cNvPr id="5" name="object 5"/>
            <p:cNvGrpSpPr/>
            <p:nvPr/>
          </p:nvGrpSpPr>
          <p:grpSpPr>
            <a:xfrm>
              <a:off x="5490827" y="1732359"/>
              <a:ext cx="85725" cy="424160"/>
              <a:chOff x="5641709" y="2463800"/>
              <a:chExt cx="121920" cy="603250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5686358" y="2476500"/>
                <a:ext cx="17780" cy="511809"/>
              </a:xfrm>
              <a:custGeom>
                <a:avLst/>
                <a:gdLst/>
                <a:ahLst/>
                <a:cxnLst/>
                <a:rect l="l" t="t" r="r" b="b"/>
                <a:pathLst>
                  <a:path w="17779" h="511810">
                    <a:moveTo>
                      <a:pt x="17772" y="511791"/>
                    </a:moveTo>
                    <a:lnTo>
                      <a:pt x="17331" y="499099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7" name="object 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41709" y="2943021"/>
                <a:ext cx="121846" cy="123962"/>
              </a:xfrm>
              <a:prstGeom prst="rect">
                <a:avLst/>
              </a:prstGeom>
            </p:spPr>
          </p:pic>
        </p:grpSp>
      </p:grpSp>
      <p:sp>
        <p:nvSpPr>
          <p:cNvPr id="15" name="Title 6">
            <a:extLst>
              <a:ext uri="{FF2B5EF4-FFF2-40B4-BE49-F238E27FC236}">
                <a16:creationId xmlns:a16="http://schemas.microsoft.com/office/drawing/2014/main" id="{D029DE44-6C77-2C46-926A-39AFE2E6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  <p:sp>
        <p:nvSpPr>
          <p:cNvPr id="18" name="object 3" descr="$PPTXTitle">
            <a:extLst>
              <a:ext uri="{FF2B5EF4-FFF2-40B4-BE49-F238E27FC236}">
                <a16:creationId xmlns:a16="http://schemas.microsoft.com/office/drawing/2014/main" id="{53C5D2D2-9A2D-2941-A117-96E77D55EE14}"/>
              </a:ext>
            </a:extLst>
          </p:cNvPr>
          <p:cNvSpPr txBox="1">
            <a:spLocks/>
          </p:cNvSpPr>
          <p:nvPr/>
        </p:nvSpPr>
        <p:spPr>
          <a:xfrm>
            <a:off x="4134445" y="1992524"/>
            <a:ext cx="2619375" cy="1294265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12700" marR="5080" indent="609600" algn="ctr">
              <a:lnSpc>
                <a:spcPct val="101200"/>
              </a:lnSpc>
              <a:spcBef>
                <a:spcPts val="60"/>
              </a:spcBef>
            </a:pPr>
            <a:r>
              <a:rPr lang="en-US" sz="2800" spc="-10" dirty="0"/>
              <a:t>Template </a:t>
            </a:r>
            <a:r>
              <a:rPr lang="en-US" sz="2800" dirty="0"/>
              <a:t>(billions of </a:t>
            </a:r>
            <a:r>
              <a:rPr lang="en-US" sz="2800" spc="-10" dirty="0"/>
              <a:t>them!)</a:t>
            </a:r>
            <a:endParaRPr 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233" y="4009430"/>
            <a:ext cx="4389206" cy="28485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4649" y="5054285"/>
            <a:ext cx="2503884" cy="821978"/>
            <a:chOff x="8547244" y="1181100"/>
            <a:chExt cx="3561079" cy="11690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7244" y="1184654"/>
              <a:ext cx="1099683" cy="584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700" y="1765300"/>
              <a:ext cx="1122511" cy="584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2930" y="1181100"/>
              <a:ext cx="1099684" cy="5846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9931" y="1765300"/>
              <a:ext cx="1099687" cy="5846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1330" y="1181100"/>
              <a:ext cx="1099683" cy="5846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8330" y="1765300"/>
              <a:ext cx="1099684" cy="58465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69227" y="4661379"/>
            <a:ext cx="177075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DNA </a:t>
            </a:r>
            <a:r>
              <a:rPr sz="1969" spc="-7" dirty="0">
                <a:latin typeface="Myriad Pro"/>
                <a:cs typeface="Myriad Pro"/>
              </a:rPr>
              <a:t>polymerase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72" y="2644404"/>
            <a:ext cx="25092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C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2042" y="1421037"/>
            <a:ext cx="263872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A</a:t>
            </a:r>
            <a:endParaRPr sz="3164">
              <a:latin typeface="Myriad Pro"/>
              <a:cs typeface="Myriad Pr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32" y="1206725"/>
            <a:ext cx="1830586" cy="22695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576940" y="1421037"/>
            <a:ext cx="21788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T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0151" y="2644404"/>
            <a:ext cx="277713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1148" y="2116119"/>
            <a:ext cx="1884164" cy="61508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7" dirty="0">
                <a:latin typeface="Myriad Pro"/>
                <a:cs typeface="Myriad Pro"/>
              </a:rPr>
              <a:t>“Terminator”</a:t>
            </a:r>
            <a:br>
              <a:rPr lang="en-US" sz="1969" spc="-7" dirty="0">
                <a:latin typeface="Myriad Pro"/>
                <a:cs typeface="Myriad Pro"/>
              </a:rPr>
            </a:br>
            <a:r>
              <a:rPr lang="en-US" sz="1969" spc="-7" dirty="0">
                <a:latin typeface="Myriad Pro"/>
                <a:cs typeface="Myriad Pro"/>
              </a:rPr>
              <a:t>Pauses replication</a:t>
            </a:r>
            <a:endParaRPr sz="1969" dirty="0">
              <a:latin typeface="Myriad Pro"/>
              <a:cs typeface="Myriad Pr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42995" y="2417581"/>
            <a:ext cx="517922" cy="228600"/>
            <a:chOff x="3619500" y="1874507"/>
            <a:chExt cx="736600" cy="325120"/>
          </a:xfrm>
        </p:grpSpPr>
        <p:sp>
          <p:nvSpPr>
            <p:cNvPr id="18" name="object 18"/>
            <p:cNvSpPr/>
            <p:nvPr/>
          </p:nvSpPr>
          <p:spPr>
            <a:xfrm>
              <a:off x="3718367" y="1893557"/>
              <a:ext cx="619125" cy="250825"/>
            </a:xfrm>
            <a:custGeom>
              <a:avLst/>
              <a:gdLst/>
              <a:ahLst/>
              <a:cxnLst/>
              <a:rect l="l" t="t" r="r" b="b"/>
              <a:pathLst>
                <a:path w="619125" h="250825">
                  <a:moveTo>
                    <a:pt x="0" y="250769"/>
                  </a:moveTo>
                  <a:lnTo>
                    <a:pt x="17654" y="243613"/>
                  </a:lnTo>
                  <a:lnTo>
                    <a:pt x="618682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19500" y="2043746"/>
              <a:ext cx="187325" cy="155575"/>
            </a:xfrm>
            <a:custGeom>
              <a:avLst/>
              <a:gdLst/>
              <a:ahLst/>
              <a:cxnLst/>
              <a:rect l="l" t="t" r="r" b="b"/>
              <a:pathLst>
                <a:path w="187325" h="155575">
                  <a:moveTo>
                    <a:pt x="123875" y="0"/>
                  </a:moveTo>
                  <a:lnTo>
                    <a:pt x="0" y="140653"/>
                  </a:lnTo>
                  <a:lnTo>
                    <a:pt x="186848" y="155362"/>
                  </a:lnTo>
                  <a:lnTo>
                    <a:pt x="116522" y="93423"/>
                  </a:lnTo>
                  <a:lnTo>
                    <a:pt x="123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D894984C-665D-1240-981D-420AE0A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64211643-F5DA-6446-AA2F-F96749A40BF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9502" y="1421037"/>
            <a:ext cx="1884164" cy="1958527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A99B839E-27B8-124F-BE1E-0D3C28127BDA}"/>
              </a:ext>
            </a:extLst>
          </p:cNvPr>
          <p:cNvSpPr txBox="1"/>
          <p:nvPr/>
        </p:nvSpPr>
        <p:spPr>
          <a:xfrm>
            <a:off x="8172315" y="1573661"/>
            <a:ext cx="263872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A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26BEAC9-CDA3-4842-897D-BD0E6404409C}"/>
              </a:ext>
            </a:extLst>
          </p:cNvPr>
          <p:cNvSpPr txBox="1"/>
          <p:nvPr/>
        </p:nvSpPr>
        <p:spPr>
          <a:xfrm>
            <a:off x="10458315" y="1573661"/>
            <a:ext cx="21788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T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C8EC0CD8-40E9-3C43-90A2-B0BD4743C50C}"/>
              </a:ext>
            </a:extLst>
          </p:cNvPr>
          <p:cNvSpPr txBox="1"/>
          <p:nvPr/>
        </p:nvSpPr>
        <p:spPr>
          <a:xfrm>
            <a:off x="8216963" y="2618435"/>
            <a:ext cx="277713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E375954B-9B54-5949-8C19-BDCF59E09794}"/>
              </a:ext>
            </a:extLst>
          </p:cNvPr>
          <p:cNvSpPr txBox="1"/>
          <p:nvPr/>
        </p:nvSpPr>
        <p:spPr>
          <a:xfrm>
            <a:off x="10529752" y="2618435"/>
            <a:ext cx="25092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C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D66BA1B1-DE54-DE4D-B735-2B6D16B17FAE}"/>
              </a:ext>
            </a:extLst>
          </p:cNvPr>
          <p:cNvSpPr txBox="1"/>
          <p:nvPr/>
        </p:nvSpPr>
        <p:spPr>
          <a:xfrm>
            <a:off x="6178439" y="1992256"/>
            <a:ext cx="1352848" cy="61508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969" spc="-7" dirty="0">
                <a:latin typeface="Myriad Pro"/>
                <a:cs typeface="Myriad Pro"/>
              </a:rPr>
              <a:t>Normal nucleotides</a:t>
            </a:r>
            <a:endParaRPr sz="1969" dirty="0">
              <a:latin typeface="Myriad Pro"/>
              <a:cs typeface="Myriad Pro"/>
            </a:endParaRPr>
          </a:p>
        </p:txBody>
      </p:sp>
      <p:grpSp>
        <p:nvGrpSpPr>
          <p:cNvPr id="28" name="object 17">
            <a:extLst>
              <a:ext uri="{FF2B5EF4-FFF2-40B4-BE49-F238E27FC236}">
                <a16:creationId xmlns:a16="http://schemas.microsoft.com/office/drawing/2014/main" id="{E9718DBD-C658-F547-A6A3-542B62F79A67}"/>
              </a:ext>
            </a:extLst>
          </p:cNvPr>
          <p:cNvGrpSpPr/>
          <p:nvPr/>
        </p:nvGrpSpPr>
        <p:grpSpPr>
          <a:xfrm flipH="1">
            <a:off x="7221973" y="2213653"/>
            <a:ext cx="950342" cy="217323"/>
            <a:chOff x="3619500" y="1874507"/>
            <a:chExt cx="736600" cy="325120"/>
          </a:xfrm>
        </p:grpSpPr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1D75EB83-7D66-9A4E-A268-C0D6210B9F92}"/>
                </a:ext>
              </a:extLst>
            </p:cNvPr>
            <p:cNvSpPr/>
            <p:nvPr/>
          </p:nvSpPr>
          <p:spPr>
            <a:xfrm>
              <a:off x="3718367" y="1893557"/>
              <a:ext cx="619125" cy="250825"/>
            </a:xfrm>
            <a:custGeom>
              <a:avLst/>
              <a:gdLst/>
              <a:ahLst/>
              <a:cxnLst/>
              <a:rect l="l" t="t" r="r" b="b"/>
              <a:pathLst>
                <a:path w="619125" h="250825">
                  <a:moveTo>
                    <a:pt x="0" y="250769"/>
                  </a:moveTo>
                  <a:lnTo>
                    <a:pt x="17654" y="243613"/>
                  </a:lnTo>
                  <a:lnTo>
                    <a:pt x="618682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6BD36BAE-E10D-CF48-AD1A-F91749F927D1}"/>
                </a:ext>
              </a:extLst>
            </p:cNvPr>
            <p:cNvSpPr/>
            <p:nvPr/>
          </p:nvSpPr>
          <p:spPr>
            <a:xfrm>
              <a:off x="3619500" y="2043746"/>
              <a:ext cx="187325" cy="155575"/>
            </a:xfrm>
            <a:custGeom>
              <a:avLst/>
              <a:gdLst/>
              <a:ahLst/>
              <a:cxnLst/>
              <a:rect l="l" t="t" r="r" b="b"/>
              <a:pathLst>
                <a:path w="187325" h="155575">
                  <a:moveTo>
                    <a:pt x="123875" y="0"/>
                  </a:moveTo>
                  <a:lnTo>
                    <a:pt x="0" y="140653"/>
                  </a:lnTo>
                  <a:lnTo>
                    <a:pt x="186848" y="155362"/>
                  </a:lnTo>
                  <a:lnTo>
                    <a:pt x="116522" y="93423"/>
                  </a:lnTo>
                  <a:lnTo>
                    <a:pt x="123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1175" y="4008665"/>
            <a:ext cx="4406714" cy="28493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273F46-E7B3-1048-B1ED-C2289EB1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6756A2C-DC68-3F48-836D-6DF71CA1B544}"/>
              </a:ext>
            </a:extLst>
          </p:cNvPr>
          <p:cNvGrpSpPr/>
          <p:nvPr/>
        </p:nvGrpSpPr>
        <p:grpSpPr>
          <a:xfrm>
            <a:off x="3631176" y="2703909"/>
            <a:ext cx="6019056" cy="4154091"/>
            <a:chOff x="3631176" y="937617"/>
            <a:chExt cx="6019056" cy="4154091"/>
          </a:xfrm>
        </p:grpSpPr>
        <p:grpSp>
          <p:nvGrpSpPr>
            <p:cNvPr id="2" name="object 2"/>
            <p:cNvGrpSpPr/>
            <p:nvPr/>
          </p:nvGrpSpPr>
          <p:grpSpPr>
            <a:xfrm>
              <a:off x="3631176" y="937617"/>
              <a:ext cx="6019056" cy="4154091"/>
              <a:chOff x="2996872" y="1333500"/>
              <a:chExt cx="8560435" cy="590804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96872" y="3188538"/>
                <a:ext cx="6267326" cy="4052388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4436666" y="2456326"/>
                <a:ext cx="1214755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520064">
                    <a:moveTo>
                      <a:pt x="1214304" y="0"/>
                    </a:moveTo>
                    <a:lnTo>
                      <a:pt x="0" y="520038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400800" y="2437738"/>
                <a:ext cx="1483360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353060">
                    <a:moveTo>
                      <a:pt x="1483254" y="353019"/>
                    </a:move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64414" y="1430994"/>
                <a:ext cx="1133290" cy="1075011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77400" y="2895600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0" name="object 10"/>
              <p:cNvSpPr/>
              <p:nvPr/>
            </p:nvSpPr>
            <p:spPr>
              <a:xfrm>
                <a:off x="9715500" y="29210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1" name="object 1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47300" y="1778000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10185400" y="18034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3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58500" y="2692400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10896600" y="27178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7916531" y="2083659"/>
                <a:ext cx="939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9165">
                    <a:moveTo>
                      <a:pt x="939084" y="0"/>
                    </a:moveTo>
                    <a:lnTo>
                      <a:pt x="926384" y="0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8812436" y="2022699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19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20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7" name="object 1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78300" y="4838700"/>
                <a:ext cx="393700" cy="596900"/>
              </a:xfrm>
              <a:prstGeom prst="rect">
                <a:avLst/>
              </a:prstGeom>
            </p:spPr>
          </p:pic>
          <p:pic>
            <p:nvPicPr>
              <p:cNvPr id="18" name="object 1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05300" y="4965700"/>
                <a:ext cx="393700" cy="596900"/>
              </a:xfrm>
              <a:prstGeom prst="rect">
                <a:avLst/>
              </a:prstGeom>
            </p:spPr>
          </p:pic>
          <p:pic>
            <p:nvPicPr>
              <p:cNvPr id="19" name="object 19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32300" y="4838700"/>
                <a:ext cx="393700" cy="596900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4521286" y="3429000"/>
              <a:ext cx="551818" cy="378619"/>
            </a:xfrm>
            <a:prstGeom prst="rect">
              <a:avLst/>
            </a:prstGeom>
          </p:spPr>
          <p:txBody>
            <a:bodyPr vert="vert" wrap="square" lIns="0" tIns="3572" rIns="0" bIns="0" rtlCol="0">
              <a:spAutoFit/>
            </a:bodyPr>
            <a:lstStyle/>
            <a:p>
              <a:pPr marL="8929">
                <a:spcBef>
                  <a:spcPts val="28"/>
                </a:spcBef>
              </a:pPr>
              <a:r>
                <a:rPr sz="3586" b="1" spc="-1452" dirty="0">
                  <a:solidFill>
                    <a:srgbClr val="FFB51D"/>
                  </a:solidFill>
                  <a:latin typeface="Myriad Pro"/>
                  <a:cs typeface="Myriad Pro"/>
                </a:rPr>
                <a:t>~</a:t>
              </a:r>
              <a:r>
                <a:rPr sz="5379" b="1" spc="-26" baseline="-10893" dirty="0">
                  <a:solidFill>
                    <a:srgbClr val="FFB51D"/>
                  </a:solidFill>
                  <a:latin typeface="Myriad Pro"/>
                  <a:cs typeface="Myriad Pro"/>
                </a:rPr>
                <a:t>~</a:t>
              </a:r>
              <a:endParaRPr sz="5379" baseline="-10893" dirty="0">
                <a:latin typeface="Myriad Pro"/>
                <a:cs typeface="Myriad Pro"/>
              </a:endParaRPr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6471047" y="3696890"/>
              <a:ext cx="464344" cy="526852"/>
              <a:chOff x="7035800" y="5257800"/>
              <a:chExt cx="660400" cy="749300"/>
            </a:xfrm>
          </p:grpSpPr>
          <p:pic>
            <p:nvPicPr>
              <p:cNvPr id="23" name="object 2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35800" y="5257800"/>
                <a:ext cx="393700" cy="622300"/>
              </a:xfrm>
              <a:prstGeom prst="rect">
                <a:avLst/>
              </a:prstGeom>
            </p:spPr>
          </p:pic>
          <p:pic>
            <p:nvPicPr>
              <p:cNvPr id="24" name="object 2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75500" y="5384800"/>
                <a:ext cx="393700" cy="622300"/>
              </a:xfrm>
              <a:prstGeom prst="rect">
                <a:avLst/>
              </a:prstGeom>
            </p:spPr>
          </p:pic>
          <p:pic>
            <p:nvPicPr>
              <p:cNvPr id="25" name="object 2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02500" y="5257800"/>
                <a:ext cx="393700" cy="622300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522394" y="3723680"/>
              <a:ext cx="595163" cy="400050"/>
            </a:xfrm>
            <a:prstGeom prst="rect">
              <a:avLst/>
            </a:prstGeom>
          </p:spPr>
          <p:txBody>
            <a:bodyPr vert="vert" wrap="square" lIns="0" tIns="3572" rIns="0" bIns="0" rtlCol="0">
              <a:spAutoFit/>
            </a:bodyPr>
            <a:lstStyle/>
            <a:p>
              <a:pPr marL="8929">
                <a:spcBef>
                  <a:spcPts val="28"/>
                </a:spcBef>
              </a:pPr>
              <a:r>
                <a:rPr sz="3867" b="1" spc="-1621" dirty="0">
                  <a:solidFill>
                    <a:srgbClr val="FFB51D"/>
                  </a:solidFill>
                  <a:latin typeface="Myriad Pro"/>
                  <a:cs typeface="Myriad Pro"/>
                </a:rPr>
                <a:t>~</a:t>
              </a:r>
              <a:r>
                <a:rPr sz="5801" b="1" spc="-26" baseline="-10101" dirty="0">
                  <a:solidFill>
                    <a:srgbClr val="FFB51D"/>
                  </a:solidFill>
                  <a:latin typeface="Myriad Pro"/>
                  <a:cs typeface="Myriad Pro"/>
                </a:rPr>
                <a:t>~</a:t>
              </a:r>
              <a:endParaRPr sz="5801" baseline="-10101" dirty="0">
                <a:latin typeface="Myriad Pro"/>
                <a:cs typeface="Myriad Pro"/>
              </a:endParaRPr>
            </a:p>
          </p:txBody>
        </p:sp>
        <p:grpSp>
          <p:nvGrpSpPr>
            <p:cNvPr id="27" name="object 27"/>
            <p:cNvGrpSpPr/>
            <p:nvPr/>
          </p:nvGrpSpPr>
          <p:grpSpPr>
            <a:xfrm>
              <a:off x="5658445" y="2857500"/>
              <a:ext cx="464344" cy="526852"/>
              <a:chOff x="5880100" y="4064000"/>
              <a:chExt cx="660400" cy="749300"/>
            </a:xfrm>
          </p:grpSpPr>
          <p:pic>
            <p:nvPicPr>
              <p:cNvPr id="28" name="object 2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80100" y="4064000"/>
                <a:ext cx="393700" cy="622300"/>
              </a:xfrm>
              <a:prstGeom prst="rect">
                <a:avLst/>
              </a:prstGeom>
            </p:spPr>
          </p:pic>
          <p:pic>
            <p:nvPicPr>
              <p:cNvPr id="29" name="object 2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19800" y="4191000"/>
                <a:ext cx="393700" cy="622300"/>
              </a:xfrm>
              <a:prstGeom prst="rect">
                <a:avLst/>
              </a:prstGeom>
            </p:spPr>
          </p:pic>
          <p:pic>
            <p:nvPicPr>
              <p:cNvPr id="30" name="object 30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46800" y="4064000"/>
                <a:ext cx="393700" cy="622300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5709792" y="2884289"/>
              <a:ext cx="595163" cy="400050"/>
            </a:xfrm>
            <a:prstGeom prst="rect">
              <a:avLst/>
            </a:prstGeom>
          </p:spPr>
          <p:txBody>
            <a:bodyPr vert="vert" wrap="square" lIns="0" tIns="3572" rIns="0" bIns="0" rtlCol="0">
              <a:spAutoFit/>
            </a:bodyPr>
            <a:lstStyle/>
            <a:p>
              <a:pPr marL="8929">
                <a:spcBef>
                  <a:spcPts val="28"/>
                </a:spcBef>
              </a:pPr>
              <a:r>
                <a:rPr sz="3867" b="1" spc="-1621" dirty="0">
                  <a:solidFill>
                    <a:srgbClr val="FF2600"/>
                  </a:solidFill>
                  <a:latin typeface="Myriad Pro"/>
                  <a:cs typeface="Myriad Pro"/>
                </a:rPr>
                <a:t>~</a:t>
              </a:r>
              <a:r>
                <a:rPr sz="5801" b="1" spc="-26" baseline="-10101" dirty="0">
                  <a:solidFill>
                    <a:srgbClr val="FF2600"/>
                  </a:solidFill>
                  <a:latin typeface="Myriad Pro"/>
                  <a:cs typeface="Myriad Pro"/>
                </a:rPr>
                <a:t>~</a:t>
              </a:r>
              <a:endParaRPr sz="5801" baseline="-10101">
                <a:latin typeface="Myriad Pro"/>
                <a:cs typeface="Myriad Pro"/>
              </a:endParaRPr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B23FC490-81F7-0844-8FD6-A0D011FF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B71D40CB-735A-3945-84CC-AA9613A6735B}"/>
              </a:ext>
            </a:extLst>
          </p:cNvPr>
          <p:cNvSpPr txBox="1"/>
          <p:nvPr/>
        </p:nvSpPr>
        <p:spPr>
          <a:xfrm>
            <a:off x="8260300" y="5120852"/>
            <a:ext cx="1624311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969" spc="-7" dirty="0">
                <a:latin typeface="Myriad Pro"/>
                <a:cs typeface="Myriad Pro"/>
              </a:rPr>
              <a:t>Fluorescence</a:t>
            </a:r>
            <a:endParaRPr sz="1969" dirty="0">
              <a:latin typeface="Myriad Pro"/>
              <a:cs typeface="Myriad Pro"/>
            </a:endParaRPr>
          </a:p>
        </p:txBody>
      </p:sp>
      <p:grpSp>
        <p:nvGrpSpPr>
          <p:cNvPr id="34" name="object 17">
            <a:extLst>
              <a:ext uri="{FF2B5EF4-FFF2-40B4-BE49-F238E27FC236}">
                <a16:creationId xmlns:a16="http://schemas.microsoft.com/office/drawing/2014/main" id="{50C6364E-4235-1144-8C42-9F839A0901BE}"/>
              </a:ext>
            </a:extLst>
          </p:cNvPr>
          <p:cNvGrpSpPr/>
          <p:nvPr/>
        </p:nvGrpSpPr>
        <p:grpSpPr>
          <a:xfrm>
            <a:off x="6982271" y="5291401"/>
            <a:ext cx="1191796" cy="398596"/>
            <a:chOff x="3619500" y="1874507"/>
            <a:chExt cx="736600" cy="325120"/>
          </a:xfrm>
        </p:grpSpPr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2FCB7A80-70FF-9345-B5F3-9B80EEC400DA}"/>
                </a:ext>
              </a:extLst>
            </p:cNvPr>
            <p:cNvSpPr/>
            <p:nvPr/>
          </p:nvSpPr>
          <p:spPr>
            <a:xfrm>
              <a:off x="3718367" y="1893557"/>
              <a:ext cx="619125" cy="250825"/>
            </a:xfrm>
            <a:custGeom>
              <a:avLst/>
              <a:gdLst/>
              <a:ahLst/>
              <a:cxnLst/>
              <a:rect l="l" t="t" r="r" b="b"/>
              <a:pathLst>
                <a:path w="619125" h="250825">
                  <a:moveTo>
                    <a:pt x="0" y="250769"/>
                  </a:moveTo>
                  <a:lnTo>
                    <a:pt x="17654" y="243613"/>
                  </a:lnTo>
                  <a:lnTo>
                    <a:pt x="618682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C1C6DFB0-B61C-1049-9E02-468B22ABCB4E}"/>
                </a:ext>
              </a:extLst>
            </p:cNvPr>
            <p:cNvSpPr/>
            <p:nvPr/>
          </p:nvSpPr>
          <p:spPr>
            <a:xfrm>
              <a:off x="3619500" y="2043746"/>
              <a:ext cx="187325" cy="155575"/>
            </a:xfrm>
            <a:custGeom>
              <a:avLst/>
              <a:gdLst/>
              <a:ahLst/>
              <a:cxnLst/>
              <a:rect l="l" t="t" r="r" b="b"/>
              <a:pathLst>
                <a:path w="187325" h="155575">
                  <a:moveTo>
                    <a:pt x="123875" y="0"/>
                  </a:moveTo>
                  <a:lnTo>
                    <a:pt x="0" y="140653"/>
                  </a:lnTo>
                  <a:lnTo>
                    <a:pt x="186848" y="155362"/>
                  </a:lnTo>
                  <a:lnTo>
                    <a:pt x="116522" y="93423"/>
                  </a:lnTo>
                  <a:lnTo>
                    <a:pt x="123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1298" y="4393406"/>
            <a:ext cx="4408140" cy="2464594"/>
            <a:chOff x="3011268" y="3734849"/>
            <a:chExt cx="6269355" cy="350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1268" y="3734849"/>
              <a:ext cx="6269067" cy="3505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8480" y="4838700"/>
              <a:ext cx="243840" cy="6413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0400" y="4970780"/>
              <a:ext cx="0" cy="458470"/>
            </a:xfrm>
            <a:custGeom>
              <a:avLst/>
              <a:gdLst/>
              <a:ahLst/>
              <a:cxnLst/>
              <a:rect l="l" t="t" r="r" b="b"/>
              <a:pathLst>
                <a:path h="458470">
                  <a:moveTo>
                    <a:pt x="0" y="0"/>
                  </a:moveTo>
                  <a:lnTo>
                    <a:pt x="0" y="19050"/>
                  </a:lnTo>
                  <a:lnTo>
                    <a:pt x="0" y="45843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6580" y="4864100"/>
              <a:ext cx="167640" cy="167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9" y="5181600"/>
              <a:ext cx="243840" cy="6413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15200" y="5313680"/>
              <a:ext cx="0" cy="458470"/>
            </a:xfrm>
            <a:custGeom>
              <a:avLst/>
              <a:gdLst/>
              <a:ahLst/>
              <a:cxnLst/>
              <a:rect l="l" t="t" r="r" b="b"/>
              <a:pathLst>
                <a:path h="458470">
                  <a:moveTo>
                    <a:pt x="0" y="0"/>
                  </a:moveTo>
                  <a:lnTo>
                    <a:pt x="0" y="19050"/>
                  </a:lnTo>
                  <a:lnTo>
                    <a:pt x="0" y="45843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1379" y="5207000"/>
              <a:ext cx="167640" cy="167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7579" y="4000500"/>
              <a:ext cx="243840" cy="6413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59500" y="4132580"/>
              <a:ext cx="0" cy="458470"/>
            </a:xfrm>
            <a:custGeom>
              <a:avLst/>
              <a:gdLst/>
              <a:ahLst/>
              <a:cxnLst/>
              <a:rect l="l" t="t" r="r" b="b"/>
              <a:pathLst>
                <a:path h="458470">
                  <a:moveTo>
                    <a:pt x="0" y="0"/>
                  </a:moveTo>
                  <a:lnTo>
                    <a:pt x="0" y="19050"/>
                  </a:lnTo>
                  <a:lnTo>
                    <a:pt x="0" y="45843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5679" y="4025900"/>
              <a:ext cx="167640" cy="167639"/>
            </a:xfrm>
            <a:prstGeom prst="rect">
              <a:avLst/>
            </a:prstGeom>
          </p:spPr>
        </p:pic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5A78001B-45C4-3544-A24E-CF8CDCBA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5E07-6EEB-5341-B6F8-3837FEFBCC5F}"/>
              </a:ext>
            </a:extLst>
          </p:cNvPr>
          <p:cNvSpPr txBox="1"/>
          <p:nvPr/>
        </p:nvSpPr>
        <p:spPr>
          <a:xfrm>
            <a:off x="7089913" y="4121426"/>
            <a:ext cx="2796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terminators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(Washing step)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664" y="4003351"/>
            <a:ext cx="4402336" cy="28546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33781" y="2566968"/>
            <a:ext cx="2503884" cy="821978"/>
            <a:chOff x="8547244" y="1181100"/>
            <a:chExt cx="3561079" cy="11690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7244" y="1184654"/>
              <a:ext cx="1099683" cy="584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700" y="1765300"/>
              <a:ext cx="1122511" cy="584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2930" y="1181100"/>
              <a:ext cx="1099684" cy="5846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9931" y="1765300"/>
              <a:ext cx="1099687" cy="5846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1330" y="1181100"/>
              <a:ext cx="1099683" cy="5846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8330" y="1765300"/>
              <a:ext cx="1099684" cy="58465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28359" y="2174062"/>
            <a:ext cx="177075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DNA </a:t>
            </a:r>
            <a:r>
              <a:rPr sz="1969" spc="-7" dirty="0">
                <a:latin typeface="Myriad Pro"/>
                <a:cs typeface="Myriad Pro"/>
              </a:rPr>
              <a:t>polymerase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2118" y="3157551"/>
            <a:ext cx="25092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C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188" y="1934184"/>
            <a:ext cx="263872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A</a:t>
            </a:r>
            <a:endParaRPr sz="3164">
              <a:latin typeface="Myriad Pro"/>
              <a:cs typeface="Myriad Pr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1078" y="1719872"/>
            <a:ext cx="1830586" cy="22695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98086" y="1934184"/>
            <a:ext cx="217884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T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1297" y="3157551"/>
            <a:ext cx="277713" cy="4959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164" spc="-35" dirty="0">
                <a:latin typeface="Myriad Pro"/>
                <a:cs typeface="Myriad Pro"/>
              </a:rPr>
              <a:t>G</a:t>
            </a:r>
            <a:endParaRPr sz="3164">
              <a:latin typeface="Myriad Pro"/>
              <a:cs typeface="Myriad Pro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A5D964C3-9C4E-1B4E-A2C3-D548F248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9021" y="4000501"/>
            <a:ext cx="4408321" cy="285749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8E0ECB5-99AA-DA4F-98DB-06665EEE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FE419-7350-054A-8B47-7349BCFB48E8}"/>
              </a:ext>
            </a:extLst>
          </p:cNvPr>
          <p:cNvGrpSpPr/>
          <p:nvPr/>
        </p:nvGrpSpPr>
        <p:grpSpPr>
          <a:xfrm>
            <a:off x="3649022" y="2693194"/>
            <a:ext cx="6001196" cy="4164806"/>
            <a:chOff x="3649022" y="937617"/>
            <a:chExt cx="6001196" cy="4164806"/>
          </a:xfrm>
        </p:grpSpPr>
        <p:grpSp>
          <p:nvGrpSpPr>
            <p:cNvPr id="2" name="object 2"/>
            <p:cNvGrpSpPr/>
            <p:nvPr/>
          </p:nvGrpSpPr>
          <p:grpSpPr>
            <a:xfrm>
              <a:off x="3649022" y="937617"/>
              <a:ext cx="6001196" cy="4164806"/>
              <a:chOff x="3022252" y="1333500"/>
              <a:chExt cx="8535035" cy="592328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22252" y="3192769"/>
                <a:ext cx="6269612" cy="4063999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4699" y="28829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9715499" y="29210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F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34599" y="17653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10185399" y="18034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93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5799" y="26797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10896599" y="27178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4630137" y="1006167"/>
              <a:ext cx="3175843" cy="1100138"/>
              <a:chOff x="4417616" y="1430994"/>
              <a:chExt cx="4516755" cy="156464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4436666" y="2456326"/>
                <a:ext cx="1214755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520064">
                    <a:moveTo>
                      <a:pt x="1214304" y="0"/>
                    </a:moveTo>
                    <a:lnTo>
                      <a:pt x="0" y="520038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400800" y="2437738"/>
                <a:ext cx="1483360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353060">
                    <a:moveTo>
                      <a:pt x="1483254" y="353019"/>
                    </a:move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64414" y="1430994"/>
                <a:ext cx="1133290" cy="1075011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7916531" y="2083659"/>
                <a:ext cx="939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9165">
                    <a:moveTo>
                      <a:pt x="939084" y="0"/>
                    </a:moveTo>
                    <a:lnTo>
                      <a:pt x="926384" y="0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8812436" y="2022699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19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20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85AF4938-C108-BC47-BBA0-A4261263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951AC-E6DD-1F46-B85D-771CFE28A93A}"/>
              </a:ext>
            </a:extLst>
          </p:cNvPr>
          <p:cNvGrpSpPr/>
          <p:nvPr/>
        </p:nvGrpSpPr>
        <p:grpSpPr>
          <a:xfrm>
            <a:off x="3649266" y="2697659"/>
            <a:ext cx="6000750" cy="4160341"/>
            <a:chOff x="3649266" y="937617"/>
            <a:chExt cx="6000750" cy="4160341"/>
          </a:xfrm>
        </p:grpSpPr>
        <p:grpSp>
          <p:nvGrpSpPr>
            <p:cNvPr id="2" name="object 2"/>
            <p:cNvGrpSpPr/>
            <p:nvPr/>
          </p:nvGrpSpPr>
          <p:grpSpPr>
            <a:xfrm>
              <a:off x="3649266" y="937617"/>
              <a:ext cx="6000750" cy="4160341"/>
              <a:chOff x="3022600" y="1333500"/>
              <a:chExt cx="8534400" cy="591693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22600" y="3193857"/>
                <a:ext cx="6273800" cy="4056314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4700" y="28829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9715500" y="29210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93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34600" y="17653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10185400" y="18034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93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5800" y="26797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10896600" y="27178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4630137" y="1006167"/>
              <a:ext cx="3175843" cy="1100138"/>
              <a:chOff x="4417616" y="1430994"/>
              <a:chExt cx="4516755" cy="156464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4436666" y="2456326"/>
                <a:ext cx="1214755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520064">
                    <a:moveTo>
                      <a:pt x="1214304" y="0"/>
                    </a:moveTo>
                    <a:lnTo>
                      <a:pt x="0" y="520038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400800" y="2437738"/>
                <a:ext cx="1483360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353060">
                    <a:moveTo>
                      <a:pt x="1483254" y="353019"/>
                    </a:move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64414" y="1430994"/>
                <a:ext cx="1133290" cy="1075011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7916531" y="2083659"/>
                <a:ext cx="939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9165">
                    <a:moveTo>
                      <a:pt x="939084" y="0"/>
                    </a:moveTo>
                    <a:lnTo>
                      <a:pt x="926384" y="0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8812436" y="2022699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19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20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C681B5DE-D6F4-234F-9DAB-EDB4E68E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5F23D9B-D813-B748-9547-7ECE209A94C8}"/>
              </a:ext>
            </a:extLst>
          </p:cNvPr>
          <p:cNvGrpSpPr/>
          <p:nvPr/>
        </p:nvGrpSpPr>
        <p:grpSpPr>
          <a:xfrm>
            <a:off x="3652862" y="2696766"/>
            <a:ext cx="5997178" cy="4161234"/>
            <a:chOff x="3652862" y="937617"/>
            <a:chExt cx="5997178" cy="4161234"/>
          </a:xfrm>
        </p:grpSpPr>
        <p:grpSp>
          <p:nvGrpSpPr>
            <p:cNvPr id="2" name="object 2"/>
            <p:cNvGrpSpPr/>
            <p:nvPr/>
          </p:nvGrpSpPr>
          <p:grpSpPr>
            <a:xfrm>
              <a:off x="3652862" y="937617"/>
              <a:ext cx="5997178" cy="4161234"/>
              <a:chOff x="3027715" y="1333500"/>
              <a:chExt cx="8529320" cy="591820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27715" y="3187700"/>
                <a:ext cx="6271813" cy="4064000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4700" y="28829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9715500" y="29210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F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34600" y="17653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10185400" y="18034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93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5800" y="26797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10896600" y="27178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4630137" y="1006167"/>
              <a:ext cx="3175843" cy="1100138"/>
              <a:chOff x="4417616" y="1430994"/>
              <a:chExt cx="4516755" cy="156464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4436666" y="2456326"/>
                <a:ext cx="1214755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520064">
                    <a:moveTo>
                      <a:pt x="1214304" y="0"/>
                    </a:moveTo>
                    <a:lnTo>
                      <a:pt x="0" y="520038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400800" y="2437738"/>
                <a:ext cx="1483360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353060">
                    <a:moveTo>
                      <a:pt x="1483254" y="353019"/>
                    </a:move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64414" y="1430994"/>
                <a:ext cx="1133290" cy="1075011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7916531" y="2083659"/>
                <a:ext cx="939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9165">
                    <a:moveTo>
                      <a:pt x="939084" y="0"/>
                    </a:moveTo>
                    <a:lnTo>
                      <a:pt x="926384" y="0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8812436" y="2022699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19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20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0C5387A1-48F4-2D44-8D53-9C380CD5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E233-3952-D94C-A697-3B0082A3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genome sequencing</a:t>
            </a:r>
          </a:p>
        </p:txBody>
      </p:sp>
      <p:sp>
        <p:nvSpPr>
          <p:cNvPr id="5" name="Google Shape;228;p28">
            <a:extLst>
              <a:ext uri="{FF2B5EF4-FFF2-40B4-BE49-F238E27FC236}">
                <a16:creationId xmlns:a16="http://schemas.microsoft.com/office/drawing/2014/main" id="{B40D4066-60CE-B642-BBF3-76C7D5BB819A}"/>
              </a:ext>
            </a:extLst>
          </p:cNvPr>
          <p:cNvSpPr txBox="1"/>
          <p:nvPr/>
        </p:nvSpPr>
        <p:spPr>
          <a:xfrm>
            <a:off x="242539" y="1343817"/>
            <a:ext cx="4295553" cy="532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1977 	DNA Sequencing by Chemical Degradation” by Allan Maxam and Walter Gilbert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1978	DNA Sequencing by Enzymatic Synthesis” is published by Fred Sanger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1980	Fred Sanger and Walter Gilbert receive the Nobel Prize in Chemistry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1982	GenBank starts as a public repository of DNA sequences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1986	Leroy Hood’s laboratory at the California Institute of Technology announces the first semi-automated DNA sequencing machine.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1977	Genome sequence of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E. coli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published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2001	Draft sequence of the Human genome is published</a:t>
            </a:r>
          </a:p>
          <a:p>
            <a:pPr marL="120650" lvl="0" algn="l" rtl="0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2004	First next generation sequencing technologies become available</a:t>
            </a:r>
          </a:p>
          <a:p>
            <a:pPr marL="120650" lvl="0" algn="l">
              <a:spcBef>
                <a:spcPts val="1000"/>
              </a:spcBef>
              <a:spcAft>
                <a:spcPts val="0"/>
              </a:spcAft>
              <a:buClr>
                <a:srgbClr val="2A528F"/>
              </a:buClr>
              <a:buSzPts val="1700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2009	Genome-wide single-cell sequencing becomes available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solidFill>
                <a:srgbClr val="59595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4AF0241-C10B-CB4A-9919-7D4BBB90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61" y="2517775"/>
            <a:ext cx="7411369" cy="40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628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43E31D-4243-9743-A3DE-123639B9F69A}"/>
              </a:ext>
            </a:extLst>
          </p:cNvPr>
          <p:cNvGrpSpPr/>
          <p:nvPr/>
        </p:nvGrpSpPr>
        <p:grpSpPr>
          <a:xfrm>
            <a:off x="3640336" y="2696766"/>
            <a:ext cx="6009680" cy="4161234"/>
            <a:chOff x="3640336" y="937617"/>
            <a:chExt cx="6009680" cy="4161234"/>
          </a:xfrm>
        </p:grpSpPr>
        <p:grpSp>
          <p:nvGrpSpPr>
            <p:cNvPr id="2" name="object 2"/>
            <p:cNvGrpSpPr/>
            <p:nvPr/>
          </p:nvGrpSpPr>
          <p:grpSpPr>
            <a:xfrm>
              <a:off x="3640336" y="937617"/>
              <a:ext cx="6009680" cy="4161234"/>
              <a:chOff x="3009900" y="1333500"/>
              <a:chExt cx="8547100" cy="591820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09900" y="3187668"/>
                <a:ext cx="6273800" cy="4063633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9296400" y="1346200"/>
                <a:ext cx="22479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2247900" h="2247900">
                    <a:moveTo>
                      <a:pt x="0" y="0"/>
                    </a:moveTo>
                    <a:lnTo>
                      <a:pt x="2247900" y="0"/>
                    </a:lnTo>
                    <a:lnTo>
                      <a:pt x="2247900" y="2247900"/>
                    </a:lnTo>
                    <a:lnTo>
                      <a:pt x="0" y="224790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4700" y="28829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9715500" y="29210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34600" y="17653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10185400" y="18034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F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5800" y="2679700"/>
                <a:ext cx="368300" cy="368300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10896600" y="2717800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66700">
                    <a:moveTo>
                      <a:pt x="0" y="0"/>
                    </a:moveTo>
                    <a:lnTo>
                      <a:pt x="266700" y="0"/>
                    </a:lnTo>
                    <a:lnTo>
                      <a:pt x="266700" y="266700"/>
                    </a:lnTo>
                    <a:lnTo>
                      <a:pt x="0" y="26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A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4630137" y="1006167"/>
              <a:ext cx="3175843" cy="1100138"/>
              <a:chOff x="4417616" y="1430994"/>
              <a:chExt cx="4516755" cy="156464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4436666" y="2456326"/>
                <a:ext cx="1214755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520064">
                    <a:moveTo>
                      <a:pt x="1214304" y="0"/>
                    </a:moveTo>
                    <a:lnTo>
                      <a:pt x="0" y="520038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400800" y="2437738"/>
                <a:ext cx="1483360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353060">
                    <a:moveTo>
                      <a:pt x="1483254" y="353019"/>
                    </a:move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64414" y="1430994"/>
                <a:ext cx="1133290" cy="1075011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7916531" y="2083659"/>
                <a:ext cx="939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9165">
                    <a:moveTo>
                      <a:pt x="939084" y="0"/>
                    </a:moveTo>
                    <a:lnTo>
                      <a:pt x="926384" y="0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8812436" y="2022699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19">
                    <a:moveTo>
                      <a:pt x="0" y="0"/>
                    </a:moveTo>
                    <a:lnTo>
                      <a:pt x="30479" y="60959"/>
                    </a:lnTo>
                    <a:lnTo>
                      <a:pt x="0" y="121920"/>
                    </a:lnTo>
                    <a:lnTo>
                      <a:pt x="121920" y="60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66"/>
              </a:p>
            </p:txBody>
          </p:sp>
        </p:grp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1CDB543-EE2B-BD4B-AE72-4AE6DB3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195" y="2696766"/>
            <a:ext cx="5991820" cy="4161234"/>
            <a:chOff x="3035300" y="1333500"/>
            <a:chExt cx="8521700" cy="5918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5300" y="2997193"/>
              <a:ext cx="6248400" cy="42543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6666" y="2456326"/>
              <a:ext cx="1214755" cy="520065"/>
            </a:xfrm>
            <a:custGeom>
              <a:avLst/>
              <a:gdLst/>
              <a:ahLst/>
              <a:cxnLst/>
              <a:rect l="l" t="t" r="r" b="b"/>
              <a:pathLst>
                <a:path w="1214754" h="520064">
                  <a:moveTo>
                    <a:pt x="1214304" y="0"/>
                  </a:moveTo>
                  <a:lnTo>
                    <a:pt x="0" y="520038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0" y="2437738"/>
              <a:ext cx="1483360" cy="353060"/>
            </a:xfrm>
            <a:custGeom>
              <a:avLst/>
              <a:gdLst/>
              <a:ahLst/>
              <a:cxnLst/>
              <a:rect l="l" t="t" r="r" b="b"/>
              <a:pathLst>
                <a:path w="1483359" h="353060">
                  <a:moveTo>
                    <a:pt x="1483254" y="35301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14" y="1430994"/>
              <a:ext cx="1133290" cy="1075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16531" y="2083659"/>
              <a:ext cx="939165" cy="0"/>
            </a:xfrm>
            <a:custGeom>
              <a:avLst/>
              <a:gdLst/>
              <a:ahLst/>
              <a:cxnLst/>
              <a:rect l="l" t="t" r="r" b="b"/>
              <a:pathLst>
                <a:path w="939165">
                  <a:moveTo>
                    <a:pt x="939084" y="0"/>
                  </a:moveTo>
                  <a:lnTo>
                    <a:pt x="926384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8812436" y="202269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30479" y="60959"/>
                  </a:lnTo>
                  <a:lnTo>
                    <a:pt x="0" y="121920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9296400" y="13462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9296400" y="13462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4700" y="28829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15500" y="2921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4600" y="1765300"/>
              <a:ext cx="368300" cy="368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85400" y="18034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5800" y="2679700"/>
              <a:ext cx="368300" cy="368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96600" y="27178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EBC88285-678E-9749-9952-694486B8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38375" y="2286000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1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265" y="2259211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2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0156" y="2268141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3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1047" y="2277070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4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1937" y="2268141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5</a:t>
            </a:r>
            <a:endParaRPr sz="1969">
              <a:latin typeface="Myriad Pro"/>
              <a:cs typeface="Myriad Pr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4766" y="2714625"/>
            <a:ext cx="1351508" cy="1348383"/>
            <a:chOff x="584200" y="3860800"/>
            <a:chExt cx="1922145" cy="1917700"/>
          </a:xfrm>
        </p:grpSpPr>
        <p:sp>
          <p:nvSpPr>
            <p:cNvPr id="9" name="object 9"/>
            <p:cNvSpPr/>
            <p:nvPr/>
          </p:nvSpPr>
          <p:spPr>
            <a:xfrm>
              <a:off x="596900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6900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181" y="5173622"/>
              <a:ext cx="301447" cy="301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0421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8" y="0"/>
                  </a:lnTo>
                  <a:lnTo>
                    <a:pt x="224968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554" y="4232817"/>
              <a:ext cx="301447" cy="3010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46794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69" y="5002566"/>
              <a:ext cx="301447" cy="301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46709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343327" y="2714625"/>
            <a:ext cx="1351508" cy="1348383"/>
            <a:chOff x="2587487" y="3860800"/>
            <a:chExt cx="1922145" cy="1917700"/>
          </a:xfrm>
        </p:grpSpPr>
        <p:sp>
          <p:nvSpPr>
            <p:cNvPr id="18" name="object 18"/>
            <p:cNvSpPr/>
            <p:nvPr/>
          </p:nvSpPr>
          <p:spPr>
            <a:xfrm>
              <a:off x="2600187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2600187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5469" y="5173622"/>
              <a:ext cx="301447" cy="3010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53708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1842" y="4232817"/>
              <a:ext cx="301447" cy="3010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50082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757" y="5002566"/>
              <a:ext cx="301447" cy="3010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49997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751889" y="2714625"/>
            <a:ext cx="1351508" cy="1348383"/>
            <a:chOff x="4590775" y="3860800"/>
            <a:chExt cx="1922145" cy="1917700"/>
          </a:xfrm>
        </p:grpSpPr>
        <p:sp>
          <p:nvSpPr>
            <p:cNvPr id="27" name="object 27"/>
            <p:cNvSpPr/>
            <p:nvPr/>
          </p:nvSpPr>
          <p:spPr>
            <a:xfrm>
              <a:off x="4603475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03475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8758" y="5173622"/>
              <a:ext cx="301447" cy="3010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56997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5130" y="4232817"/>
              <a:ext cx="301447" cy="3010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53369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5043" y="5002566"/>
              <a:ext cx="301447" cy="3010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953283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160452" y="2714625"/>
            <a:ext cx="1351508" cy="1348383"/>
            <a:chOff x="6594064" y="3860800"/>
            <a:chExt cx="1922145" cy="1917700"/>
          </a:xfrm>
        </p:grpSpPr>
        <p:sp>
          <p:nvSpPr>
            <p:cNvPr id="36" name="object 36"/>
            <p:cNvSpPr/>
            <p:nvPr/>
          </p:nvSpPr>
          <p:spPr>
            <a:xfrm>
              <a:off x="6606764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6764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2045" y="5173622"/>
              <a:ext cx="301447" cy="3010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60284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8419" y="4232817"/>
              <a:ext cx="301447" cy="3010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356659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8333" y="5002566"/>
              <a:ext cx="301447" cy="3010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6573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569012" y="2714625"/>
            <a:ext cx="1351508" cy="1348383"/>
            <a:chOff x="8597350" y="3860800"/>
            <a:chExt cx="1922145" cy="1917700"/>
          </a:xfrm>
        </p:grpSpPr>
        <p:sp>
          <p:nvSpPr>
            <p:cNvPr id="45" name="object 45"/>
            <p:cNvSpPr/>
            <p:nvPr/>
          </p:nvSpPr>
          <p:spPr>
            <a:xfrm>
              <a:off x="8610050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8610050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5335" y="5173622"/>
              <a:ext cx="301447" cy="3010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963575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1707" y="4232817"/>
              <a:ext cx="301447" cy="3010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359947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1621" y="5002566"/>
              <a:ext cx="301447" cy="3010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959861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977577" y="2714625"/>
            <a:ext cx="1351508" cy="1348383"/>
            <a:chOff x="10600642" y="3860800"/>
            <a:chExt cx="1922145" cy="1917700"/>
          </a:xfrm>
        </p:grpSpPr>
        <p:sp>
          <p:nvSpPr>
            <p:cNvPr id="54" name="object 54"/>
            <p:cNvSpPr/>
            <p:nvPr/>
          </p:nvSpPr>
          <p:spPr>
            <a:xfrm>
              <a:off x="10613342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13342" y="38735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8623" y="5173622"/>
              <a:ext cx="301447" cy="30102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66863" y="51991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4995" y="4232817"/>
              <a:ext cx="301447" cy="30102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363235" y="42583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4910" y="5002566"/>
              <a:ext cx="301447" cy="30102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963150" y="50281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292828" y="2259211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6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A7E0914F-1035-234B-A9E9-B5862E29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38375" y="1722628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1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266" y="1695839"/>
            <a:ext cx="216187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419323" algn="l"/>
              </a:tabLst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2</a:t>
            </a:r>
            <a:r>
              <a:rPr sz="1969" dirty="0">
                <a:latin typeface="Myriad Pro"/>
                <a:cs typeface="Myriad Pro"/>
              </a:rPr>
              <a:t>	</a:t>
            </a:r>
            <a:r>
              <a:rPr sz="2953" baseline="-1984" dirty="0">
                <a:latin typeface="Myriad Pro"/>
                <a:cs typeface="Myriad Pro"/>
              </a:rPr>
              <a:t>Cycle</a:t>
            </a:r>
            <a:r>
              <a:rPr sz="2953" spc="-126" baseline="-1984" dirty="0">
                <a:latin typeface="Myriad Pro"/>
                <a:cs typeface="Myriad Pro"/>
              </a:rPr>
              <a:t> </a:t>
            </a:r>
            <a:r>
              <a:rPr sz="2953" spc="-53" baseline="-1984" dirty="0">
                <a:latin typeface="Myriad Pro"/>
                <a:cs typeface="Myriad Pro"/>
              </a:rPr>
              <a:t>3</a:t>
            </a:r>
            <a:endParaRPr sz="2953" baseline="-1984">
              <a:latin typeface="Myriad Pro"/>
              <a:cs typeface="Myriad Pr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1047" y="1713698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4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1937" y="1704769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5</a:t>
            </a:r>
            <a:endParaRPr sz="1969">
              <a:latin typeface="Myriad Pro"/>
              <a:cs typeface="Myriad Pr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4766" y="2151253"/>
            <a:ext cx="1351508" cy="2141339"/>
            <a:chOff x="584200" y="2362200"/>
            <a:chExt cx="1922145" cy="3045460"/>
          </a:xfrm>
        </p:grpSpPr>
        <p:sp>
          <p:nvSpPr>
            <p:cNvPr id="8" name="object 8"/>
            <p:cNvSpPr/>
            <p:nvPr/>
          </p:nvSpPr>
          <p:spPr>
            <a:xfrm>
              <a:off x="596900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596900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181" y="3675022"/>
              <a:ext cx="301447" cy="3010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0421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8" y="0"/>
                  </a:lnTo>
                  <a:lnTo>
                    <a:pt x="224968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554" y="2734217"/>
              <a:ext cx="301447" cy="3010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46794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69" y="3503966"/>
              <a:ext cx="301447" cy="3010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46709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700" y="3556000"/>
              <a:ext cx="558800" cy="533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5500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553" y="3990482"/>
              <a:ext cx="629133" cy="141660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33454" y="4020574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80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1087" y="5215778"/>
              <a:ext cx="113289" cy="13581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2000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43327" y="2151253"/>
            <a:ext cx="1351508" cy="2144911"/>
            <a:chOff x="2587487" y="2362200"/>
            <a:chExt cx="1922145" cy="3050540"/>
          </a:xfrm>
        </p:grpSpPr>
        <p:sp>
          <p:nvSpPr>
            <p:cNvPr id="23" name="object 23"/>
            <p:cNvSpPr/>
            <p:nvPr/>
          </p:nvSpPr>
          <p:spPr>
            <a:xfrm>
              <a:off x="2600187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0187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5469" y="3675022"/>
              <a:ext cx="301447" cy="3010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53708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1842" y="2734217"/>
              <a:ext cx="301447" cy="3010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50082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757" y="3503966"/>
              <a:ext cx="301447" cy="3010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49997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999" y="3556000"/>
              <a:ext cx="558800" cy="533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44799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3999" y="3995806"/>
              <a:ext cx="629133" cy="141660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63899" y="4025900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79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531" y="5221102"/>
              <a:ext cx="113290" cy="13581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68599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751889" y="2151253"/>
            <a:ext cx="1351508" cy="2144911"/>
            <a:chOff x="4590775" y="2362200"/>
            <a:chExt cx="1922145" cy="3050540"/>
          </a:xfrm>
        </p:grpSpPr>
        <p:sp>
          <p:nvSpPr>
            <p:cNvPr id="38" name="object 38"/>
            <p:cNvSpPr/>
            <p:nvPr/>
          </p:nvSpPr>
          <p:spPr>
            <a:xfrm>
              <a:off x="4603475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3475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8758" y="3675022"/>
              <a:ext cx="301447" cy="3010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56997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5130" y="2734217"/>
              <a:ext cx="301447" cy="3010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353369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5043" y="3503966"/>
              <a:ext cx="301447" cy="3010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953283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599" y="3556000"/>
              <a:ext cx="558800" cy="533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851399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0599" y="3995806"/>
              <a:ext cx="629133" cy="141660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270499" y="4025900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79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131" y="5221102"/>
              <a:ext cx="113290" cy="13581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75199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160452" y="2151253"/>
            <a:ext cx="1351508" cy="2144911"/>
            <a:chOff x="6594064" y="2362200"/>
            <a:chExt cx="1922145" cy="3050540"/>
          </a:xfrm>
        </p:grpSpPr>
        <p:sp>
          <p:nvSpPr>
            <p:cNvPr id="53" name="object 53"/>
            <p:cNvSpPr/>
            <p:nvPr/>
          </p:nvSpPr>
          <p:spPr>
            <a:xfrm>
              <a:off x="6606764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4"/>
            <p:cNvSpPr/>
            <p:nvPr/>
          </p:nvSpPr>
          <p:spPr>
            <a:xfrm>
              <a:off x="6606764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2045" y="3675022"/>
              <a:ext cx="301447" cy="30102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960284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8419" y="2734217"/>
              <a:ext cx="301447" cy="30102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356659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8333" y="3503966"/>
              <a:ext cx="301447" cy="30102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56573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7200" y="3556000"/>
              <a:ext cx="558800" cy="533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858000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7199" y="3995806"/>
              <a:ext cx="629133" cy="141660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277100" y="4025900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79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4732" y="5221102"/>
              <a:ext cx="113290" cy="13581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781800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569012" y="2151253"/>
            <a:ext cx="1351508" cy="2144911"/>
            <a:chOff x="8597350" y="2362200"/>
            <a:chExt cx="1922145" cy="3050540"/>
          </a:xfrm>
        </p:grpSpPr>
        <p:sp>
          <p:nvSpPr>
            <p:cNvPr id="68" name="object 68"/>
            <p:cNvSpPr/>
            <p:nvPr/>
          </p:nvSpPr>
          <p:spPr>
            <a:xfrm>
              <a:off x="8610050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9"/>
            <p:cNvSpPr/>
            <p:nvPr/>
          </p:nvSpPr>
          <p:spPr>
            <a:xfrm>
              <a:off x="8610050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5335" y="3675022"/>
              <a:ext cx="301447" cy="30102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963575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1707" y="2734217"/>
              <a:ext cx="301447" cy="30102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359947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1621" y="3503966"/>
              <a:ext cx="301447" cy="30102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59861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9" y="0"/>
                  </a:lnTo>
                  <a:lnTo>
                    <a:pt x="224969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3800" y="3556000"/>
              <a:ext cx="558800" cy="5334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864600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3799" y="3995806"/>
              <a:ext cx="629133" cy="141660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283700" y="4025900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79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1332" y="5221102"/>
              <a:ext cx="113290" cy="13581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788400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8977577" y="2151253"/>
            <a:ext cx="1351508" cy="2144911"/>
            <a:chOff x="10600642" y="2362200"/>
            <a:chExt cx="1922145" cy="3050540"/>
          </a:xfrm>
        </p:grpSpPr>
        <p:sp>
          <p:nvSpPr>
            <p:cNvPr id="83" name="object 83"/>
            <p:cNvSpPr/>
            <p:nvPr/>
          </p:nvSpPr>
          <p:spPr>
            <a:xfrm>
              <a:off x="10613342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59" y="0"/>
                  </a:lnTo>
                  <a:lnTo>
                    <a:pt x="1896159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613342" y="2374900"/>
              <a:ext cx="1896745" cy="1892300"/>
            </a:xfrm>
            <a:custGeom>
              <a:avLst/>
              <a:gdLst/>
              <a:ahLst/>
              <a:cxnLst/>
              <a:rect l="l" t="t" r="r" b="b"/>
              <a:pathLst>
                <a:path w="1896745" h="1892300">
                  <a:moveTo>
                    <a:pt x="0" y="0"/>
                  </a:moveTo>
                  <a:lnTo>
                    <a:pt x="1896160" y="0"/>
                  </a:lnTo>
                  <a:lnTo>
                    <a:pt x="189616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8623" y="3675022"/>
              <a:ext cx="301447" cy="30102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966863" y="3700579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4995" y="2734217"/>
              <a:ext cx="301447" cy="30102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1363235" y="275977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10"/>
                  </a:lnTo>
                  <a:lnTo>
                    <a:pt x="0" y="224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4910" y="3503966"/>
              <a:ext cx="301447" cy="30102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963150" y="3529524"/>
              <a:ext cx="225425" cy="224790"/>
            </a:xfrm>
            <a:custGeom>
              <a:avLst/>
              <a:gdLst/>
              <a:ahLst/>
              <a:cxnLst/>
              <a:rect l="l" t="t" r="r" b="b"/>
              <a:pathLst>
                <a:path w="225425" h="224789">
                  <a:moveTo>
                    <a:pt x="0" y="0"/>
                  </a:moveTo>
                  <a:lnTo>
                    <a:pt x="224967" y="0"/>
                  </a:lnTo>
                  <a:lnTo>
                    <a:pt x="224967" y="224509"/>
                  </a:lnTo>
                  <a:lnTo>
                    <a:pt x="0" y="224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400" y="3556000"/>
              <a:ext cx="558800" cy="5334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0871200" y="3594100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0" y="0"/>
                  </a:moveTo>
                  <a:lnTo>
                    <a:pt x="457200" y="0"/>
                  </a:lnTo>
                  <a:lnTo>
                    <a:pt x="4572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0399" y="3995806"/>
              <a:ext cx="629133" cy="141660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1290300" y="4025900"/>
              <a:ext cx="500380" cy="1257935"/>
            </a:xfrm>
            <a:custGeom>
              <a:avLst/>
              <a:gdLst/>
              <a:ahLst/>
              <a:cxnLst/>
              <a:rect l="l" t="t" r="r" b="b"/>
              <a:pathLst>
                <a:path w="500379" h="1257935">
                  <a:moveTo>
                    <a:pt x="500234" y="1257853"/>
                  </a:moveTo>
                  <a:lnTo>
                    <a:pt x="495540" y="124605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5" name="object 9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932" y="5221102"/>
              <a:ext cx="113290" cy="13581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0795000" y="4508500"/>
              <a:ext cx="1473200" cy="355600"/>
            </a:xfrm>
            <a:custGeom>
              <a:avLst/>
              <a:gdLst/>
              <a:ahLst/>
              <a:cxnLst/>
              <a:rect l="l" t="t" r="r" b="b"/>
              <a:pathLst>
                <a:path w="1473200" h="355600">
                  <a:moveTo>
                    <a:pt x="0" y="0"/>
                  </a:moveTo>
                  <a:lnTo>
                    <a:pt x="1472690" y="0"/>
                  </a:lnTo>
                  <a:lnTo>
                    <a:pt x="1472690" y="355600"/>
                  </a:lnTo>
                  <a:lnTo>
                    <a:pt x="0" y="35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292828" y="1695839"/>
            <a:ext cx="7509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Myriad Pro"/>
                <a:cs typeface="Myriad Pro"/>
              </a:rPr>
              <a:t>Cycle</a:t>
            </a:r>
            <a:r>
              <a:rPr sz="1969" spc="-84" dirty="0">
                <a:latin typeface="Myriad Pro"/>
                <a:cs typeface="Myriad Pro"/>
              </a:rPr>
              <a:t> </a:t>
            </a:r>
            <a:r>
              <a:rPr sz="1969" spc="-35" dirty="0">
                <a:latin typeface="Myriad Pro"/>
                <a:cs typeface="Myriad Pro"/>
              </a:rPr>
              <a:t>6</a:t>
            </a:r>
            <a:endParaRPr sz="1969">
              <a:latin typeface="Myriad Pro"/>
              <a:cs typeface="Myriad Pro"/>
            </a:endParaRPr>
          </a:p>
        </p:txBody>
      </p:sp>
      <p:pic>
        <p:nvPicPr>
          <p:cNvPr id="98" name="object 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5380" y="4421854"/>
            <a:ext cx="3528821" cy="2290186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2086570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497461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908352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319242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730133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141023" y="3642511"/>
            <a:ext cx="97333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Myriad Pro"/>
                <a:cs typeface="Myriad Pro"/>
              </a:rPr>
              <a:t>complement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738437" y="4240800"/>
            <a:ext cx="17948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G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158258" y="4240800"/>
            <a:ext cx="171003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A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560219" y="4240800"/>
            <a:ext cx="142429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T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980039" y="4240800"/>
            <a:ext cx="171003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A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382000" y="4240800"/>
            <a:ext cx="16296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C</a:t>
            </a:r>
            <a:endParaRPr sz="1969">
              <a:latin typeface="Myriad Pro"/>
              <a:cs typeface="Myriad Pro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801821" y="4240800"/>
            <a:ext cx="162967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35" dirty="0">
                <a:latin typeface="Myriad Pro"/>
                <a:cs typeface="Myriad Pro"/>
              </a:rPr>
              <a:t>C</a:t>
            </a:r>
            <a:endParaRPr sz="1969">
              <a:latin typeface="Myriad Pro"/>
              <a:cs typeface="Myriad Pro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4672441" y="4799779"/>
            <a:ext cx="333524" cy="1361330"/>
            <a:chOff x="4477783" y="6128993"/>
            <a:chExt cx="474345" cy="1936114"/>
          </a:xfrm>
        </p:grpSpPr>
        <p:sp>
          <p:nvSpPr>
            <p:cNvPr id="112" name="object 112"/>
            <p:cNvSpPr/>
            <p:nvPr/>
          </p:nvSpPr>
          <p:spPr>
            <a:xfrm>
              <a:off x="4484133" y="6135343"/>
              <a:ext cx="461645" cy="1923414"/>
            </a:xfrm>
            <a:custGeom>
              <a:avLst/>
              <a:gdLst/>
              <a:ahLst/>
              <a:cxnLst/>
              <a:rect l="l" t="t" r="r" b="b"/>
              <a:pathLst>
                <a:path w="461645" h="1923415">
                  <a:moveTo>
                    <a:pt x="335564" y="0"/>
                  </a:moveTo>
                  <a:lnTo>
                    <a:pt x="0" y="22155"/>
                  </a:lnTo>
                  <a:lnTo>
                    <a:pt x="125501" y="1923017"/>
                  </a:lnTo>
                  <a:lnTo>
                    <a:pt x="461067" y="1900862"/>
                  </a:lnTo>
                  <a:lnTo>
                    <a:pt x="335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84133" y="6135343"/>
              <a:ext cx="461645" cy="1923414"/>
            </a:xfrm>
            <a:custGeom>
              <a:avLst/>
              <a:gdLst/>
              <a:ahLst/>
              <a:cxnLst/>
              <a:rect l="l" t="t" r="r" b="b"/>
              <a:pathLst>
                <a:path w="461645" h="1923415">
                  <a:moveTo>
                    <a:pt x="0" y="22155"/>
                  </a:moveTo>
                  <a:lnTo>
                    <a:pt x="335565" y="0"/>
                  </a:lnTo>
                  <a:lnTo>
                    <a:pt x="461067" y="1900861"/>
                  </a:lnTo>
                  <a:lnTo>
                    <a:pt x="125502" y="1923016"/>
                  </a:lnTo>
                  <a:lnTo>
                    <a:pt x="0" y="2215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14" name="object 114"/>
          <p:cNvSpPr txBox="1"/>
          <p:nvPr/>
        </p:nvSpPr>
        <p:spPr>
          <a:xfrm rot="21420000">
            <a:off x="4673191" y="4848873"/>
            <a:ext cx="208045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C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15" name="object 115"/>
          <p:cNvSpPr txBox="1"/>
          <p:nvPr/>
        </p:nvSpPr>
        <p:spPr>
          <a:xfrm rot="21420000">
            <a:off x="4687310" y="5062720"/>
            <a:ext cx="208045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C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16" name="object 116"/>
          <p:cNvSpPr txBox="1"/>
          <p:nvPr/>
        </p:nvSpPr>
        <p:spPr>
          <a:xfrm rot="21420000">
            <a:off x="4702808" y="5276397"/>
            <a:ext cx="211080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A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17" name="object 117"/>
          <p:cNvSpPr txBox="1"/>
          <p:nvPr/>
        </p:nvSpPr>
        <p:spPr>
          <a:xfrm rot="21420000">
            <a:off x="4711772" y="5490851"/>
            <a:ext cx="200886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T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18" name="object 118"/>
          <p:cNvSpPr txBox="1"/>
          <p:nvPr/>
        </p:nvSpPr>
        <p:spPr>
          <a:xfrm rot="21420000">
            <a:off x="4731047" y="5704092"/>
            <a:ext cx="211080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A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19" name="object 119"/>
          <p:cNvSpPr txBox="1"/>
          <p:nvPr/>
        </p:nvSpPr>
        <p:spPr>
          <a:xfrm rot="21420000">
            <a:off x="4746487" y="5917759"/>
            <a:ext cx="214231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6"/>
              </a:lnSpc>
            </a:pPr>
            <a:r>
              <a:rPr sz="1406" spc="-35" dirty="0">
                <a:latin typeface="Myriad Pro"/>
                <a:cs typeface="Myriad Pro"/>
              </a:rPr>
              <a:t>G</a:t>
            </a:r>
            <a:endParaRPr sz="1406">
              <a:latin typeface="Myriad Pro"/>
              <a:cs typeface="Myriad Pro"/>
            </a:endParaRPr>
          </a:p>
        </p:txBody>
      </p:sp>
      <p:sp>
        <p:nvSpPr>
          <p:cNvPr id="121" name="Title 120">
            <a:extLst>
              <a:ext uri="{FF2B5EF4-FFF2-40B4-BE49-F238E27FC236}">
                <a16:creationId xmlns:a16="http://schemas.microsoft.com/office/drawing/2014/main" id="{758651ED-4387-B845-9F34-A56140A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36540" y="5554266"/>
            <a:ext cx="8515796" cy="109303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59380" algn="ctr">
              <a:spcBef>
                <a:spcPts val="70"/>
              </a:spcBef>
            </a:pPr>
            <a:r>
              <a:rPr sz="2883" dirty="0">
                <a:latin typeface="Myriad Pro"/>
                <a:cs typeface="Myriad Pro"/>
              </a:rPr>
              <a:t>Actual</a:t>
            </a:r>
            <a:r>
              <a:rPr sz="2883" spc="-42" dirty="0">
                <a:latin typeface="Myriad Pro"/>
                <a:cs typeface="Myriad Pro"/>
              </a:rPr>
              <a:t> </a:t>
            </a:r>
            <a:r>
              <a:rPr sz="2883" dirty="0">
                <a:latin typeface="Myriad Pro"/>
                <a:cs typeface="Myriad Pro"/>
              </a:rPr>
              <a:t>Illumina</a:t>
            </a:r>
            <a:r>
              <a:rPr sz="2883" spc="-49" dirty="0">
                <a:latin typeface="Myriad Pro"/>
                <a:cs typeface="Myriad Pro"/>
              </a:rPr>
              <a:t> </a:t>
            </a:r>
            <a:r>
              <a:rPr sz="2883" dirty="0">
                <a:latin typeface="Myriad Pro"/>
                <a:cs typeface="Myriad Pro"/>
              </a:rPr>
              <a:t>HiSeq</a:t>
            </a:r>
            <a:r>
              <a:rPr sz="2883" spc="-49" dirty="0">
                <a:latin typeface="Myriad Pro"/>
                <a:cs typeface="Myriad Pro"/>
              </a:rPr>
              <a:t> </a:t>
            </a:r>
            <a:r>
              <a:rPr sz="2883" dirty="0">
                <a:latin typeface="Myriad Pro"/>
                <a:cs typeface="Myriad Pro"/>
              </a:rPr>
              <a:t>3000</a:t>
            </a:r>
            <a:r>
              <a:rPr sz="2883" spc="-42" dirty="0">
                <a:latin typeface="Myriad Pro"/>
                <a:cs typeface="Myriad Pro"/>
              </a:rPr>
              <a:t> </a:t>
            </a:r>
            <a:r>
              <a:rPr sz="2883" spc="-7" dirty="0">
                <a:latin typeface="Myriad Pro"/>
                <a:cs typeface="Myriad Pro"/>
              </a:rPr>
              <a:t>image</a:t>
            </a:r>
            <a:endParaRPr sz="2883">
              <a:latin typeface="Myriad Pro"/>
              <a:cs typeface="Myriad Pro"/>
            </a:endParaRPr>
          </a:p>
          <a:p>
            <a:pPr algn="ctr">
              <a:spcBef>
                <a:spcPts val="2798"/>
              </a:spcBef>
            </a:pPr>
            <a:r>
              <a:rPr sz="1828" spc="-14" dirty="0">
                <a:solidFill>
                  <a:srgbClr val="0433FF"/>
                </a:solidFill>
                <a:latin typeface="Myriad Pro"/>
                <a:cs typeface="Myriad Pro"/>
                <a:hlinkClick r:id="rId2"/>
              </a:rPr>
              <a:t>http://dnatech.genomecenter.ucdavis.edu/2015/05/07/ﬁrst-hiseq-</a:t>
            </a:r>
            <a:r>
              <a:rPr sz="1828" spc="-7" dirty="0">
                <a:solidFill>
                  <a:srgbClr val="0433FF"/>
                </a:solidFill>
                <a:latin typeface="Myriad Pro"/>
                <a:cs typeface="Myriad Pro"/>
                <a:hlinkClick r:id="rId2"/>
              </a:rPr>
              <a:t>3000-</a:t>
            </a:r>
            <a:r>
              <a:rPr sz="1828" dirty="0">
                <a:solidFill>
                  <a:srgbClr val="0433FF"/>
                </a:solidFill>
                <a:latin typeface="Myriad Pro"/>
                <a:cs typeface="Myriad Pro"/>
                <a:hlinkClick r:id="rId2"/>
              </a:rPr>
              <a:t>data-</a:t>
            </a:r>
            <a:r>
              <a:rPr sz="1828" spc="-7" dirty="0">
                <a:solidFill>
                  <a:srgbClr val="0433FF"/>
                </a:solidFill>
                <a:latin typeface="Myriad Pro"/>
                <a:cs typeface="Myriad Pro"/>
                <a:hlinkClick r:id="rId2"/>
              </a:rPr>
              <a:t>download/</a:t>
            </a:r>
            <a:endParaRPr sz="1828">
              <a:latin typeface="Myriad Pro"/>
              <a:cs typeface="Myriad Pr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9352" y="1657679"/>
            <a:ext cx="7021261" cy="354264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D70000-2DEB-AD42-A5E8-D63E948B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20722" y="1557751"/>
            <a:ext cx="7170093" cy="1350787"/>
          </a:xfrm>
          <a:prstGeom prst="rect">
            <a:avLst/>
          </a:prstGeom>
        </p:spPr>
        <p:txBody>
          <a:bodyPr vert="horz" wrap="square" lIns="0" tIns="164306" rIns="0" bIns="0" rtlCol="0">
            <a:spAutoFit/>
          </a:bodyPr>
          <a:lstStyle/>
          <a:p>
            <a:pPr marL="8929">
              <a:spcBef>
                <a:spcPts val="1294"/>
              </a:spcBef>
            </a:pPr>
            <a:r>
              <a:rPr sz="1969" dirty="0">
                <a:latin typeface="Myriad Pro"/>
                <a:cs typeface="Myriad Pro"/>
              </a:rPr>
              <a:t>Billions</a:t>
            </a:r>
            <a:r>
              <a:rPr sz="1969" spc="-14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of</a:t>
            </a:r>
            <a:r>
              <a:rPr sz="1969" spc="-14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templates</a:t>
            </a:r>
            <a:r>
              <a:rPr sz="1969" spc="-14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on</a:t>
            </a:r>
            <a:r>
              <a:rPr sz="1969" spc="-11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a</a:t>
            </a:r>
            <a:r>
              <a:rPr sz="1969" spc="-14" dirty="0">
                <a:latin typeface="Myriad Pro"/>
                <a:cs typeface="Myriad Pro"/>
              </a:rPr>
              <a:t> </a:t>
            </a:r>
            <a:r>
              <a:rPr sz="1969" spc="-7" dirty="0">
                <a:latin typeface="Myriad Pro"/>
                <a:cs typeface="Myriad Pro"/>
              </a:rPr>
              <a:t>slide</a:t>
            </a:r>
            <a:endParaRPr sz="1969">
              <a:latin typeface="Myriad Pro"/>
              <a:cs typeface="Myriad Pro"/>
            </a:endParaRPr>
          </a:p>
          <a:p>
            <a:pPr marL="8929" marR="3572">
              <a:lnSpc>
                <a:spcPct val="151800"/>
              </a:lnSpc>
            </a:pPr>
            <a:r>
              <a:rPr sz="1969" dirty="0">
                <a:latin typeface="Myriad Pro"/>
                <a:cs typeface="Myriad Pro"/>
              </a:rPr>
              <a:t>Massively</a:t>
            </a:r>
            <a:r>
              <a:rPr sz="1969" spc="-42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parallel:</a:t>
            </a:r>
            <a:r>
              <a:rPr sz="1969" spc="-39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photograph</a:t>
            </a:r>
            <a:r>
              <a:rPr sz="1969" spc="-39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captures</a:t>
            </a:r>
            <a:r>
              <a:rPr sz="1969" spc="-39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all</a:t>
            </a:r>
            <a:r>
              <a:rPr sz="1969" spc="-42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templates</a:t>
            </a:r>
            <a:r>
              <a:rPr sz="1969" spc="-39" dirty="0">
                <a:latin typeface="Myriad Pro"/>
                <a:cs typeface="Myriad Pro"/>
              </a:rPr>
              <a:t> </a:t>
            </a:r>
            <a:r>
              <a:rPr sz="1969" spc="-7" dirty="0">
                <a:latin typeface="Myriad Pro"/>
                <a:cs typeface="Myriad Pro"/>
              </a:rPr>
              <a:t>simultaneously </a:t>
            </a:r>
            <a:r>
              <a:rPr sz="1969" spc="-14" dirty="0">
                <a:latin typeface="Myriad Pro"/>
                <a:cs typeface="Myriad Pro"/>
              </a:rPr>
              <a:t>Terminators</a:t>
            </a:r>
            <a:r>
              <a:rPr sz="1969" spc="-18" dirty="0">
                <a:latin typeface="Myriad Pro"/>
                <a:cs typeface="Myriad Pro"/>
              </a:rPr>
              <a:t> </a:t>
            </a:r>
            <a:r>
              <a:rPr sz="1969" spc="-7" dirty="0">
                <a:latin typeface="Myriad Pro"/>
                <a:cs typeface="Myriad Pro"/>
              </a:rPr>
              <a:t>are</a:t>
            </a:r>
            <a:r>
              <a:rPr sz="1969" spc="-165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“speed</a:t>
            </a:r>
            <a:r>
              <a:rPr sz="1969" spc="-7" dirty="0">
                <a:latin typeface="Myriad Pro"/>
                <a:cs typeface="Myriad Pro"/>
              </a:rPr>
              <a:t> </a:t>
            </a:r>
            <a:r>
              <a:rPr sz="1969" spc="-42" dirty="0">
                <a:latin typeface="Myriad Pro"/>
                <a:cs typeface="Myriad Pro"/>
              </a:rPr>
              <a:t>bumps,”</a:t>
            </a:r>
            <a:r>
              <a:rPr sz="1969" spc="-172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keeping</a:t>
            </a:r>
            <a:r>
              <a:rPr sz="1969" spc="-7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reactions</a:t>
            </a:r>
            <a:r>
              <a:rPr sz="1969" spc="-7" dirty="0">
                <a:latin typeface="Myriad Pro"/>
                <a:cs typeface="Myriad Pro"/>
              </a:rPr>
              <a:t> </a:t>
            </a:r>
            <a:r>
              <a:rPr sz="1969" dirty="0">
                <a:latin typeface="Myriad Pro"/>
                <a:cs typeface="Myriad Pro"/>
              </a:rPr>
              <a:t>in</a:t>
            </a:r>
            <a:r>
              <a:rPr sz="1969" spc="-11" dirty="0">
                <a:latin typeface="Myriad Pro"/>
                <a:cs typeface="Myriad Pro"/>
              </a:rPr>
              <a:t> </a:t>
            </a:r>
            <a:r>
              <a:rPr sz="1969" spc="-14" dirty="0">
                <a:latin typeface="Myriad Pro"/>
                <a:cs typeface="Myriad Pro"/>
              </a:rPr>
              <a:t>sync</a:t>
            </a:r>
            <a:endParaRPr sz="1969">
              <a:latin typeface="Myriad Pro"/>
              <a:cs typeface="Myriad Pr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40625" y="3174710"/>
            <a:ext cx="3915668" cy="3554016"/>
            <a:chOff x="1920517" y="3742394"/>
            <a:chExt cx="5568950" cy="5054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517" y="5188607"/>
              <a:ext cx="5568605" cy="36083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96766" y="4767726"/>
              <a:ext cx="1214755" cy="520065"/>
            </a:xfrm>
            <a:custGeom>
              <a:avLst/>
              <a:gdLst/>
              <a:ahLst/>
              <a:cxnLst/>
              <a:rect l="l" t="t" r="r" b="b"/>
              <a:pathLst>
                <a:path w="1214754" h="520064">
                  <a:moveTo>
                    <a:pt x="1214304" y="0"/>
                  </a:moveTo>
                  <a:lnTo>
                    <a:pt x="0" y="520038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4660900" y="4749138"/>
              <a:ext cx="1483360" cy="353060"/>
            </a:xfrm>
            <a:custGeom>
              <a:avLst/>
              <a:gdLst/>
              <a:ahLst/>
              <a:cxnLst/>
              <a:rect l="l" t="t" r="r" b="b"/>
              <a:pathLst>
                <a:path w="1483360" h="353060">
                  <a:moveTo>
                    <a:pt x="1483254" y="35301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514" y="3742394"/>
              <a:ext cx="1133290" cy="107501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4222" y="3954008"/>
            <a:ext cx="1473398" cy="204704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7672A7-725B-2943-84B4-D63A820F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233" y="2241352"/>
            <a:ext cx="4389206" cy="28485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D3B42B-0068-D743-BF0B-6C7313C1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386" y="2240597"/>
            <a:ext cx="4389808" cy="284080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08364" y="1975246"/>
            <a:ext cx="966192" cy="85725"/>
            <a:chOff x="4955540" y="2809239"/>
            <a:chExt cx="1374140" cy="121920"/>
          </a:xfrm>
        </p:grpSpPr>
        <p:sp>
          <p:nvSpPr>
            <p:cNvPr id="5" name="object 5"/>
            <p:cNvSpPr/>
            <p:nvPr/>
          </p:nvSpPr>
          <p:spPr>
            <a:xfrm>
              <a:off x="4971796" y="2870199"/>
              <a:ext cx="1341755" cy="0"/>
            </a:xfrm>
            <a:custGeom>
              <a:avLst/>
              <a:gdLst/>
              <a:ahLst/>
              <a:cxnLst/>
              <a:rect l="l" t="t" r="r" b="b"/>
              <a:pathLst>
                <a:path w="1341754">
                  <a:moveTo>
                    <a:pt x="0" y="0"/>
                  </a:moveTo>
                  <a:lnTo>
                    <a:pt x="12699" y="0"/>
                  </a:lnTo>
                  <a:lnTo>
                    <a:pt x="1328756" y="0"/>
                  </a:lnTo>
                  <a:lnTo>
                    <a:pt x="13414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6316808" y="280923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4968240" y="280923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0A595B-4844-1F48-A89E-3CAA3CDD81FE}"/>
              </a:ext>
            </a:extLst>
          </p:cNvPr>
          <p:cNvSpPr txBox="1"/>
          <p:nvPr/>
        </p:nvSpPr>
        <p:spPr>
          <a:xfrm>
            <a:off x="4760844" y="156305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Cluster</a:t>
            </a:r>
            <a:r>
              <a:rPr lang="en-US" sz="1800" spc="-14" dirty="0"/>
              <a:t> </a:t>
            </a:r>
            <a:r>
              <a:rPr lang="en-US" sz="1800" dirty="0"/>
              <a:t>of</a:t>
            </a:r>
            <a:r>
              <a:rPr lang="en-US" sz="1800" spc="-7" dirty="0"/>
              <a:t> clones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D00DB87-8689-9746-AAF8-C32AC53C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and diagram with text&#10;&#10;Description automatically generated with medium confidence">
            <a:extLst>
              <a:ext uri="{FF2B5EF4-FFF2-40B4-BE49-F238E27FC236}">
                <a16:creationId xmlns:a16="http://schemas.microsoft.com/office/drawing/2014/main" id="{54D365EB-22A4-DE48-A85C-DED35CD1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41" y="1260439"/>
            <a:ext cx="7152518" cy="53619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AC57ACD-44C9-5F4C-9FA5-FA76B19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 </a:t>
            </a:r>
            <a:r>
              <a:rPr lang="en-US" dirty="0" err="1"/>
              <a:t>Flowcell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4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5014" y="2277517"/>
            <a:ext cx="5133677" cy="4580483"/>
            <a:chOff x="2575664" y="1312463"/>
            <a:chExt cx="7301230" cy="6514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664" y="1312463"/>
              <a:ext cx="7300952" cy="65141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37665" y="3755628"/>
              <a:ext cx="1836420" cy="706120"/>
            </a:xfrm>
            <a:custGeom>
              <a:avLst/>
              <a:gdLst/>
              <a:ahLst/>
              <a:cxnLst/>
              <a:rect l="l" t="t" r="r" b="b"/>
              <a:pathLst>
                <a:path w="1836420" h="706120">
                  <a:moveTo>
                    <a:pt x="0" y="705514"/>
                  </a:moveTo>
                  <a:lnTo>
                    <a:pt x="11855" y="700959"/>
                  </a:lnTo>
                  <a:lnTo>
                    <a:pt x="183619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6964164" y="4388751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90" h="114300">
                  <a:moveTo>
                    <a:pt x="91944" y="0"/>
                  </a:moveTo>
                  <a:lnTo>
                    <a:pt x="0" y="100632"/>
                  </a:lnTo>
                  <a:lnTo>
                    <a:pt x="135671" y="113808"/>
                  </a:lnTo>
                  <a:lnTo>
                    <a:pt x="85355" y="67837"/>
                  </a:lnTo>
                  <a:lnTo>
                    <a:pt x="91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7033101" y="3276599"/>
              <a:ext cx="1836420" cy="706120"/>
            </a:xfrm>
            <a:custGeom>
              <a:avLst/>
              <a:gdLst/>
              <a:ahLst/>
              <a:cxnLst/>
              <a:rect l="l" t="t" r="r" b="b"/>
              <a:pathLst>
                <a:path w="1836420" h="706120">
                  <a:moveTo>
                    <a:pt x="0" y="705514"/>
                  </a:moveTo>
                  <a:lnTo>
                    <a:pt x="11855" y="700959"/>
                  </a:lnTo>
                  <a:lnTo>
                    <a:pt x="183619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6959600" y="3909722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90" h="114300">
                  <a:moveTo>
                    <a:pt x="91944" y="0"/>
                  </a:moveTo>
                  <a:lnTo>
                    <a:pt x="0" y="100632"/>
                  </a:lnTo>
                  <a:lnTo>
                    <a:pt x="135672" y="113808"/>
                  </a:lnTo>
                  <a:lnTo>
                    <a:pt x="85356" y="67835"/>
                  </a:lnTo>
                  <a:lnTo>
                    <a:pt x="91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F00085-92D9-7A4D-9084-6D048C5BD36E}"/>
              </a:ext>
            </a:extLst>
          </p:cNvPr>
          <p:cNvSpPr txBox="1"/>
          <p:nvPr/>
        </p:nvSpPr>
        <p:spPr>
          <a:xfrm>
            <a:off x="7766800" y="33652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Ahead</a:t>
            </a:r>
            <a:r>
              <a:rPr lang="en-US" sz="1800" spc="-4" dirty="0"/>
              <a:t> </a:t>
            </a:r>
            <a:r>
              <a:rPr lang="en-US" sz="1800" dirty="0"/>
              <a:t>of</a:t>
            </a:r>
            <a:r>
              <a:rPr lang="en-US" sz="1800" spc="-4" dirty="0"/>
              <a:t> </a:t>
            </a:r>
            <a:r>
              <a:rPr lang="en-US" sz="1800" spc="-7" dirty="0"/>
              <a:t>schedule</a:t>
            </a:r>
            <a:br>
              <a:rPr lang="en-US" sz="1800" spc="-7" dirty="0"/>
            </a:br>
            <a:br>
              <a:rPr lang="en-US" sz="1800" spc="-7" dirty="0"/>
            </a:br>
            <a:r>
              <a:rPr lang="en-US" sz="1800" spc="-7" dirty="0"/>
              <a:t>Unterminated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1A7C6B4F-C088-3143-97F9-D2132023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0-1812-E14C-8D36-6E9387ED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53BA-B3D7-0D42-AD67-274BE48ED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88" y="1279204"/>
            <a:ext cx="11106112" cy="556054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First-Generation Sequencing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200" dirty="0"/>
              <a:t>Low throughput</a:t>
            </a:r>
          </a:p>
          <a:p>
            <a:pPr marL="971550" lvl="1" indent="-514350">
              <a:buAutoNum type="arabicPeriod"/>
            </a:pPr>
            <a:r>
              <a:rPr lang="en-US" sz="2200" dirty="0"/>
              <a:t>Radio- or fluorescently-labelled dNTPs or oligonucleotides before electrophoretic analysis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200" dirty="0" err="1"/>
              <a:t>Eg</a:t>
            </a:r>
            <a:r>
              <a:rPr lang="en-US" sz="2200" dirty="0"/>
              <a:t>: Sanger sequencing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Second-Generation Sequencing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High throughput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Parallelization of a large number of reactions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 err="1"/>
              <a:t>Eg</a:t>
            </a:r>
            <a:r>
              <a:rPr lang="en-US" sz="2200" dirty="0"/>
              <a:t>: Illumina.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Third-Generation Sequencing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Sequencing single molecules, so they don't require DNA amplification.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PacBio (Pacific Biosciences) and ONT (Oxford Nanopore).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b="1" dirty="0"/>
              <a:t>Fourth-Generation Sequencing?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Spatial Genomics (</a:t>
            </a:r>
            <a:r>
              <a:rPr lang="en-US" sz="2200" dirty="0" err="1"/>
              <a:t>eg</a:t>
            </a:r>
            <a:r>
              <a:rPr lang="en-US" sz="2200" dirty="0"/>
              <a:t>: 10x Genomics, </a:t>
            </a:r>
            <a:r>
              <a:rPr lang="en-US" sz="2200" dirty="0" err="1"/>
              <a:t>NanoString</a:t>
            </a:r>
            <a:r>
              <a:rPr lang="en-US" sz="2200" dirty="0"/>
              <a:t>, Bio-Rad…)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2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5014" y="1691283"/>
            <a:ext cx="6725841" cy="5166717"/>
            <a:chOff x="2575664" y="478494"/>
            <a:chExt cx="9565640" cy="7348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664" y="1312463"/>
              <a:ext cx="7300952" cy="65141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25566" y="1503826"/>
              <a:ext cx="1214755" cy="520065"/>
            </a:xfrm>
            <a:custGeom>
              <a:avLst/>
              <a:gdLst/>
              <a:ahLst/>
              <a:cxnLst/>
              <a:rect l="l" t="t" r="r" b="b"/>
              <a:pathLst>
                <a:path w="1214754" h="520064">
                  <a:moveTo>
                    <a:pt x="1214304" y="0"/>
                  </a:moveTo>
                  <a:lnTo>
                    <a:pt x="0" y="520038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6489700" y="1485238"/>
              <a:ext cx="1483360" cy="353060"/>
            </a:xfrm>
            <a:custGeom>
              <a:avLst/>
              <a:gdLst/>
              <a:ahLst/>
              <a:cxnLst/>
              <a:rect l="l" t="t" r="r" b="b"/>
              <a:pathLst>
                <a:path w="1483359" h="353060">
                  <a:moveTo>
                    <a:pt x="1483254" y="35301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3314" y="478494"/>
              <a:ext cx="1133290" cy="1075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80600" y="8636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9880600" y="8636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6200" y="1485900"/>
              <a:ext cx="368300" cy="368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287000" y="1524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2900" y="17399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53700" y="1778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9600" y="2006600"/>
              <a:ext cx="368300" cy="368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820400" y="20447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2900" y="1231900"/>
              <a:ext cx="368300" cy="368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5537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9600" y="1231900"/>
              <a:ext cx="368300" cy="368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8204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6300" y="1231900"/>
              <a:ext cx="368300" cy="368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0871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6300" y="1498600"/>
              <a:ext cx="368300" cy="368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087100" y="15367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3000" y="1739900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353800" y="1778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3000" y="1231900"/>
              <a:ext cx="368300" cy="368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3538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1A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190C4EEA-0807-CB4E-8F21-74434B0C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9757" y="1612702"/>
            <a:ext cx="6721376" cy="5245298"/>
            <a:chOff x="2582410" y="478494"/>
            <a:chExt cx="9559290" cy="7459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2410" y="1696705"/>
              <a:ext cx="7329573" cy="62412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80600" y="8636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9880600" y="8636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6200" y="1485900"/>
              <a:ext cx="368300" cy="368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000" y="1524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2900" y="17399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53700" y="1778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9600" y="2006600"/>
              <a:ext cx="368300" cy="368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820400" y="20447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2900" y="1231900"/>
              <a:ext cx="368300" cy="368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537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9600" y="12319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204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6300" y="1231900"/>
              <a:ext cx="368300" cy="368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871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6300" y="1498600"/>
              <a:ext cx="368300" cy="368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87100" y="15367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3000" y="1739900"/>
              <a:ext cx="368300" cy="3683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353800" y="1778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3000" y="1231900"/>
              <a:ext cx="368300" cy="3683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353800" y="12700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4525566" y="1503826"/>
              <a:ext cx="1214755" cy="520065"/>
            </a:xfrm>
            <a:custGeom>
              <a:avLst/>
              <a:gdLst/>
              <a:ahLst/>
              <a:cxnLst/>
              <a:rect l="l" t="t" r="r" b="b"/>
              <a:pathLst>
                <a:path w="1214754" h="520064">
                  <a:moveTo>
                    <a:pt x="1214304" y="0"/>
                  </a:moveTo>
                  <a:lnTo>
                    <a:pt x="0" y="520038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9700" y="1485238"/>
              <a:ext cx="1483360" cy="353060"/>
            </a:xfrm>
            <a:custGeom>
              <a:avLst/>
              <a:gdLst/>
              <a:ahLst/>
              <a:cxnLst/>
              <a:rect l="l" t="t" r="r" b="b"/>
              <a:pathLst>
                <a:path w="1483359" h="353060">
                  <a:moveTo>
                    <a:pt x="1483254" y="35301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3314" y="478494"/>
              <a:ext cx="1133290" cy="1075011"/>
            </a:xfrm>
            <a:prstGeom prst="rect">
              <a:avLst/>
            </a:prstGeom>
          </p:spPr>
        </p:pic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94A6666A-1938-6C4B-A083-C321F4FC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75360" y="3188467"/>
            <a:ext cx="1807369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dirty="0">
                <a:solidFill>
                  <a:srgbClr val="941751"/>
                </a:solidFill>
                <a:latin typeface="Myriad Pro"/>
                <a:cs typeface="Myriad Pro"/>
              </a:rPr>
              <a:t>Base </a:t>
            </a:r>
            <a:r>
              <a:rPr sz="2812" spc="-7" dirty="0">
                <a:solidFill>
                  <a:srgbClr val="941751"/>
                </a:solidFill>
                <a:latin typeface="Myriad Pro"/>
                <a:cs typeface="Myriad Pro"/>
              </a:rPr>
              <a:t>quality</a:t>
            </a:r>
            <a:endParaRPr sz="2812" dirty="0">
              <a:latin typeface="Myriad Pro"/>
              <a:cs typeface="Myriad Pr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6197" y="3215256"/>
            <a:ext cx="2995910" cy="87451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spcBef>
                <a:spcPts val="70"/>
              </a:spcBef>
            </a:pPr>
            <a:r>
              <a:rPr sz="2812" spc="-7" dirty="0">
                <a:solidFill>
                  <a:srgbClr val="0433FF"/>
                </a:solidFill>
                <a:latin typeface="Myriad Pro"/>
                <a:cs typeface="Myriad Pro"/>
              </a:rPr>
              <a:t>Probability</a:t>
            </a:r>
            <a:r>
              <a:rPr sz="2812" spc="-88" dirty="0">
                <a:solidFill>
                  <a:srgbClr val="0433FF"/>
                </a:solidFill>
                <a:latin typeface="Myriad Pro"/>
                <a:cs typeface="Myriad Pro"/>
              </a:rPr>
              <a:t> </a:t>
            </a:r>
            <a:r>
              <a:rPr sz="2812" spc="-14" dirty="0">
                <a:solidFill>
                  <a:srgbClr val="0433FF"/>
                </a:solidFill>
                <a:latin typeface="Myriad Pro"/>
                <a:cs typeface="Myriad Pro"/>
              </a:rPr>
              <a:t>that </a:t>
            </a:r>
            <a:r>
              <a:rPr sz="2812" dirty="0">
                <a:solidFill>
                  <a:srgbClr val="0433FF"/>
                </a:solidFill>
                <a:latin typeface="Myriad Pro"/>
                <a:cs typeface="Myriad Pro"/>
              </a:rPr>
              <a:t>base</a:t>
            </a:r>
            <a:r>
              <a:rPr sz="2812" spc="-21" dirty="0">
                <a:solidFill>
                  <a:srgbClr val="0433FF"/>
                </a:solidFill>
                <a:latin typeface="Myriad Pro"/>
                <a:cs typeface="Myriad Pro"/>
              </a:rPr>
              <a:t> </a:t>
            </a:r>
            <a:r>
              <a:rPr sz="2812" dirty="0">
                <a:solidFill>
                  <a:srgbClr val="0433FF"/>
                </a:solidFill>
                <a:latin typeface="Myriad Pro"/>
                <a:cs typeface="Myriad Pro"/>
              </a:rPr>
              <a:t>call</a:t>
            </a:r>
            <a:r>
              <a:rPr sz="2812" spc="-18" dirty="0">
                <a:solidFill>
                  <a:srgbClr val="0433FF"/>
                </a:solidFill>
                <a:latin typeface="Myriad Pro"/>
                <a:cs typeface="Myriad Pro"/>
              </a:rPr>
              <a:t> </a:t>
            </a:r>
            <a:r>
              <a:rPr sz="2812" dirty="0">
                <a:solidFill>
                  <a:srgbClr val="0433FF"/>
                </a:solidFill>
                <a:latin typeface="Myriad Pro"/>
                <a:cs typeface="Myriad Pro"/>
              </a:rPr>
              <a:t>is</a:t>
            </a:r>
            <a:r>
              <a:rPr sz="2812" spc="-21" dirty="0">
                <a:solidFill>
                  <a:srgbClr val="0433FF"/>
                </a:solidFill>
                <a:latin typeface="Myriad Pro"/>
                <a:cs typeface="Myriad Pro"/>
              </a:rPr>
              <a:t> </a:t>
            </a:r>
            <a:r>
              <a:rPr sz="2812" spc="-7" dirty="0">
                <a:solidFill>
                  <a:srgbClr val="0433FF"/>
                </a:solidFill>
                <a:latin typeface="Myriad Pro"/>
                <a:cs typeface="Myriad Pro"/>
              </a:rPr>
              <a:t>incorrect</a:t>
            </a:r>
            <a:endParaRPr sz="2812">
              <a:latin typeface="Myriad Pro"/>
              <a:cs typeface="Myriad Pr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40619" y="2739703"/>
            <a:ext cx="259407" cy="473720"/>
            <a:chOff x="3646023" y="2333558"/>
            <a:chExt cx="368935" cy="673735"/>
          </a:xfrm>
        </p:grpSpPr>
        <p:sp>
          <p:nvSpPr>
            <p:cNvPr id="6" name="object 6"/>
            <p:cNvSpPr/>
            <p:nvPr/>
          </p:nvSpPr>
          <p:spPr>
            <a:xfrm>
              <a:off x="3665073" y="2427654"/>
              <a:ext cx="299720" cy="560705"/>
            </a:xfrm>
            <a:custGeom>
              <a:avLst/>
              <a:gdLst/>
              <a:ahLst/>
              <a:cxnLst/>
              <a:rect l="l" t="t" r="r" b="b"/>
              <a:pathLst>
                <a:path w="299720" h="560705">
                  <a:moveTo>
                    <a:pt x="299315" y="0"/>
                  </a:moveTo>
                  <a:lnTo>
                    <a:pt x="290339" y="16802"/>
                  </a:lnTo>
                  <a:lnTo>
                    <a:pt x="0" y="56028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3861734" y="2333558"/>
              <a:ext cx="153035" cy="187960"/>
            </a:xfrm>
            <a:custGeom>
              <a:avLst/>
              <a:gdLst/>
              <a:ahLst/>
              <a:cxnLst/>
              <a:rect l="l" t="t" r="r" b="b"/>
              <a:pathLst>
                <a:path w="153035" h="187960">
                  <a:moveTo>
                    <a:pt x="152920" y="0"/>
                  </a:moveTo>
                  <a:lnTo>
                    <a:pt x="0" y="108370"/>
                  </a:lnTo>
                  <a:lnTo>
                    <a:pt x="93679" y="110898"/>
                  </a:lnTo>
                  <a:lnTo>
                    <a:pt x="147864" y="187359"/>
                  </a:lnTo>
                  <a:lnTo>
                    <a:pt x="152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716277" y="2777702"/>
            <a:ext cx="307181" cy="438894"/>
            <a:chOff x="7309181" y="2387600"/>
            <a:chExt cx="436880" cy="624205"/>
          </a:xfrm>
        </p:grpSpPr>
        <p:sp>
          <p:nvSpPr>
            <p:cNvPr id="9" name="object 9"/>
            <p:cNvSpPr/>
            <p:nvPr/>
          </p:nvSpPr>
          <p:spPr>
            <a:xfrm>
              <a:off x="7369822" y="2475368"/>
              <a:ext cx="357505" cy="516890"/>
            </a:xfrm>
            <a:custGeom>
              <a:avLst/>
              <a:gdLst/>
              <a:ahLst/>
              <a:cxnLst/>
              <a:rect l="l" t="t" r="r" b="b"/>
              <a:pathLst>
                <a:path w="357504" h="516889">
                  <a:moveTo>
                    <a:pt x="0" y="0"/>
                  </a:moveTo>
                  <a:lnTo>
                    <a:pt x="10828" y="15672"/>
                  </a:lnTo>
                  <a:lnTo>
                    <a:pt x="357070" y="51680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9181" y="2387600"/>
              <a:ext cx="164465" cy="186055"/>
            </a:xfrm>
            <a:custGeom>
              <a:avLst/>
              <a:gdLst/>
              <a:ahLst/>
              <a:cxnLst/>
              <a:rect l="l" t="t" r="r" b="b"/>
              <a:pathLst>
                <a:path w="164465" h="186055">
                  <a:moveTo>
                    <a:pt x="0" y="0"/>
                  </a:moveTo>
                  <a:lnTo>
                    <a:pt x="26330" y="185568"/>
                  </a:lnTo>
                  <a:lnTo>
                    <a:pt x="71469" y="103441"/>
                  </a:lnTo>
                  <a:lnTo>
                    <a:pt x="164252" y="90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51313" y="4894676"/>
            <a:ext cx="5755184" cy="1511785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8929">
              <a:spcBef>
                <a:spcPts val="717"/>
              </a:spcBef>
            </a:pPr>
            <a:r>
              <a:rPr sz="2742" i="1" dirty="0">
                <a:latin typeface="Myriad Pro"/>
                <a:cs typeface="Myriad Pro"/>
              </a:rPr>
              <a:t>Q</a:t>
            </a:r>
            <a:r>
              <a:rPr sz="2742" i="1" spc="70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=</a:t>
            </a:r>
            <a:r>
              <a:rPr sz="2742" spc="-11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10</a:t>
            </a:r>
            <a:r>
              <a:rPr sz="2742" spc="-7" dirty="0">
                <a:latin typeface="Myriad Pro"/>
                <a:cs typeface="Myriad Pro"/>
              </a:rPr>
              <a:t> </a:t>
            </a:r>
            <a:r>
              <a:rPr sz="2742" dirty="0">
                <a:latin typeface="Arial"/>
                <a:cs typeface="Arial"/>
              </a:rPr>
              <a:t>→</a:t>
            </a:r>
            <a:r>
              <a:rPr sz="2742" spc="-193" dirty="0">
                <a:latin typeface="Arial"/>
                <a:cs typeface="Arial"/>
              </a:rPr>
              <a:t> </a:t>
            </a:r>
            <a:r>
              <a:rPr sz="2742" dirty="0">
                <a:latin typeface="Myriad Pro"/>
                <a:cs typeface="Myriad Pro"/>
              </a:rPr>
              <a:t>1</a:t>
            </a:r>
            <a:r>
              <a:rPr sz="2742" spc="-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in</a:t>
            </a:r>
            <a:r>
              <a:rPr sz="2742" spc="-11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10</a:t>
            </a:r>
            <a:r>
              <a:rPr sz="2742" spc="-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chance</a:t>
            </a:r>
            <a:r>
              <a:rPr sz="2742" spc="-11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call</a:t>
            </a:r>
            <a:r>
              <a:rPr sz="2742" spc="-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is</a:t>
            </a:r>
            <a:r>
              <a:rPr sz="2742" spc="-11" dirty="0">
                <a:latin typeface="Myriad Pro"/>
                <a:cs typeface="Myriad Pro"/>
              </a:rPr>
              <a:t> </a:t>
            </a:r>
            <a:r>
              <a:rPr sz="2742" spc="-7" dirty="0">
                <a:latin typeface="Myriad Pro"/>
                <a:cs typeface="Myriad Pro"/>
              </a:rPr>
              <a:t>incorrect</a:t>
            </a:r>
            <a:endParaRPr sz="2742" dirty="0">
              <a:latin typeface="Myriad Pro"/>
              <a:cs typeface="Myriad Pro"/>
            </a:endParaRPr>
          </a:p>
          <a:p>
            <a:pPr marL="8929">
              <a:spcBef>
                <a:spcPts val="647"/>
              </a:spcBef>
            </a:pPr>
            <a:r>
              <a:rPr sz="2742" i="1" dirty="0">
                <a:latin typeface="Myriad Pro"/>
                <a:cs typeface="Myriad Pro"/>
              </a:rPr>
              <a:t>Q</a:t>
            </a:r>
            <a:r>
              <a:rPr sz="2742" i="1" spc="7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=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20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dirty="0">
                <a:latin typeface="Arial"/>
                <a:cs typeface="Arial"/>
              </a:rPr>
              <a:t>→</a:t>
            </a:r>
            <a:r>
              <a:rPr sz="2742" spc="-186" dirty="0">
                <a:latin typeface="Arial"/>
                <a:cs typeface="Arial"/>
              </a:rPr>
              <a:t> </a:t>
            </a:r>
            <a:r>
              <a:rPr sz="2742" dirty="0">
                <a:latin typeface="Myriad Pro"/>
                <a:cs typeface="Myriad Pro"/>
              </a:rPr>
              <a:t>1 in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spc="-18" dirty="0">
                <a:latin typeface="Myriad Pro"/>
                <a:cs typeface="Myriad Pro"/>
              </a:rPr>
              <a:t>100</a:t>
            </a:r>
            <a:endParaRPr sz="2742" dirty="0">
              <a:latin typeface="Myriad Pro"/>
              <a:cs typeface="Myriad Pro"/>
            </a:endParaRPr>
          </a:p>
          <a:p>
            <a:pPr marL="8929">
              <a:spcBef>
                <a:spcPts val="577"/>
              </a:spcBef>
            </a:pPr>
            <a:r>
              <a:rPr sz="2742" i="1" dirty="0">
                <a:latin typeface="Myriad Pro"/>
                <a:cs typeface="Myriad Pro"/>
              </a:rPr>
              <a:t>Q</a:t>
            </a:r>
            <a:r>
              <a:rPr sz="2742" i="1" spc="7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=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30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dirty="0">
                <a:latin typeface="Arial"/>
                <a:cs typeface="Arial"/>
              </a:rPr>
              <a:t>→</a:t>
            </a:r>
            <a:r>
              <a:rPr sz="2742" spc="-186" dirty="0">
                <a:latin typeface="Arial"/>
                <a:cs typeface="Arial"/>
              </a:rPr>
              <a:t> </a:t>
            </a:r>
            <a:r>
              <a:rPr sz="2742" dirty="0">
                <a:latin typeface="Myriad Pro"/>
                <a:cs typeface="Myriad Pro"/>
              </a:rPr>
              <a:t>1 in</a:t>
            </a:r>
            <a:r>
              <a:rPr sz="2742" spc="-4" dirty="0">
                <a:latin typeface="Myriad Pro"/>
                <a:cs typeface="Myriad Pro"/>
              </a:rPr>
              <a:t> </a:t>
            </a:r>
            <a:r>
              <a:rPr sz="2742" spc="-7" dirty="0">
                <a:latin typeface="Myriad Pro"/>
                <a:cs typeface="Myriad Pro"/>
              </a:rPr>
              <a:t>1,000</a:t>
            </a:r>
            <a:endParaRPr sz="2742" dirty="0">
              <a:latin typeface="Myriad Pro"/>
              <a:cs typeface="Myriad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97BED-C527-D04B-8A8F-AF1E92414C4C}"/>
              </a:ext>
            </a:extLst>
          </p:cNvPr>
          <p:cNvSpPr txBox="1"/>
          <p:nvPr/>
        </p:nvSpPr>
        <p:spPr>
          <a:xfrm>
            <a:off x="4154014" y="2148726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941751"/>
                </a:solidFill>
                <a:latin typeface="Myriad Pro"/>
                <a:cs typeface="Myriad Pro"/>
              </a:rPr>
              <a:t>Q</a:t>
            </a:r>
            <a:r>
              <a:rPr lang="en-US" sz="3200" b="1" i="1" spc="84" dirty="0">
                <a:solidFill>
                  <a:srgbClr val="941751"/>
                </a:solidFill>
                <a:latin typeface="Myriad Pro"/>
                <a:cs typeface="Myriad Pro"/>
              </a:rPr>
              <a:t> </a:t>
            </a:r>
            <a:r>
              <a:rPr lang="en-US" sz="3200" b="1" dirty="0"/>
              <a:t>= -10</a:t>
            </a:r>
            <a:r>
              <a:rPr lang="en-US" sz="3200" b="1" spc="-4" dirty="0"/>
              <a:t> </a:t>
            </a:r>
            <a:r>
              <a:rPr lang="en-US" sz="3200" b="1" dirty="0"/>
              <a:t>∙ log</a:t>
            </a:r>
            <a:r>
              <a:rPr lang="en-US" sz="2400" b="1" dirty="0">
                <a:latin typeface="Myriad Pro"/>
                <a:cs typeface="Myriad Pro"/>
              </a:rPr>
              <a:t>10</a:t>
            </a:r>
            <a:r>
              <a:rPr lang="en-US" sz="2400" b="1" spc="197" dirty="0">
                <a:latin typeface="Myriad Pro"/>
                <a:cs typeface="Myriad Pro"/>
              </a:rPr>
              <a:t> </a:t>
            </a:r>
            <a:r>
              <a:rPr lang="en-US" sz="3200" b="1" i="1" spc="-35" dirty="0">
                <a:solidFill>
                  <a:srgbClr val="0433FF"/>
                </a:solidFill>
                <a:latin typeface="Myriad Pro"/>
                <a:cs typeface="Myriad Pro"/>
              </a:rPr>
              <a:t>p</a:t>
            </a:r>
            <a:endParaRPr lang="en-US" sz="3200" b="1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EB4FD53-D613-B240-902A-20CEDAD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581" y="2396210"/>
            <a:ext cx="1598414" cy="1598414"/>
            <a:chOff x="1206500" y="1447800"/>
            <a:chExt cx="2273300" cy="2273300"/>
          </a:xfrm>
        </p:grpSpPr>
        <p:sp>
          <p:nvSpPr>
            <p:cNvPr id="3" name="object 3"/>
            <p:cNvSpPr/>
            <p:nvPr/>
          </p:nvSpPr>
          <p:spPr>
            <a:xfrm>
              <a:off x="1219200" y="14605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1460500"/>
              <a:ext cx="2247900" cy="2247900"/>
            </a:xfrm>
            <a:custGeom>
              <a:avLst/>
              <a:gdLst/>
              <a:ahLst/>
              <a:cxnLst/>
              <a:rect l="l" t="t" r="r" b="b"/>
              <a:pathLst>
                <a:path w="2247900" h="2247900">
                  <a:moveTo>
                    <a:pt x="0" y="0"/>
                  </a:moveTo>
                  <a:lnTo>
                    <a:pt x="2247900" y="0"/>
                  </a:lnTo>
                  <a:lnTo>
                    <a:pt x="2247900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500" y="2095500"/>
              <a:ext cx="342900" cy="342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5600" y="2120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4200" y="2349500"/>
              <a:ext cx="342900" cy="342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2300" y="2374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0900" y="2616200"/>
              <a:ext cx="342900" cy="342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59000" y="2641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4200" y="1841500"/>
              <a:ext cx="342900" cy="3429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92300" y="1866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0900" y="1841500"/>
              <a:ext cx="342900" cy="3429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59000" y="1866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600" y="1841500"/>
              <a:ext cx="342900" cy="3429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25700" y="1866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600" y="2108200"/>
              <a:ext cx="342900" cy="3429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25700" y="2133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300" y="2349500"/>
              <a:ext cx="342900" cy="3429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92400" y="2374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84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300" y="1841500"/>
              <a:ext cx="342900" cy="3429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92400" y="18669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7A28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554918" y="3001643"/>
            <a:ext cx="4753272" cy="2448465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473257" marR="3572" indent="-410751">
              <a:lnSpc>
                <a:spcPct val="126099"/>
              </a:lnSpc>
              <a:spcBef>
                <a:spcPts val="67"/>
              </a:spcBef>
            </a:pPr>
            <a:r>
              <a:rPr sz="2742" dirty="0">
                <a:latin typeface="Myriad Pro"/>
                <a:cs typeface="Myriad Pro"/>
              </a:rPr>
              <a:t>Estimate</a:t>
            </a:r>
            <a:r>
              <a:rPr sz="2742" spc="-105" dirty="0">
                <a:latin typeface="Myriad Pro"/>
                <a:cs typeface="Myriad Pro"/>
              </a:rPr>
              <a:t> </a:t>
            </a:r>
            <a:r>
              <a:rPr sz="2742" i="1" dirty="0">
                <a:solidFill>
                  <a:srgbClr val="0433FF"/>
                </a:solidFill>
                <a:latin typeface="Myriad Pro"/>
                <a:cs typeface="Myriad Pro"/>
              </a:rPr>
              <a:t>p</a:t>
            </a:r>
            <a:r>
              <a:rPr sz="2742" i="1" dirty="0">
                <a:latin typeface="Myriad Pro"/>
                <a:cs typeface="Myriad Pro"/>
              </a:rPr>
              <a:t>,</a:t>
            </a:r>
            <a:r>
              <a:rPr sz="2742" i="1" spc="-21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probability</a:t>
            </a:r>
            <a:r>
              <a:rPr sz="2742" spc="-105" dirty="0">
                <a:latin typeface="Myriad Pro"/>
                <a:cs typeface="Myriad Pro"/>
              </a:rPr>
              <a:t> </a:t>
            </a:r>
            <a:r>
              <a:rPr sz="2742" spc="-7" dirty="0">
                <a:latin typeface="Myriad Pro"/>
                <a:cs typeface="Myriad Pro"/>
              </a:rPr>
              <a:t>incorrect: </a:t>
            </a:r>
            <a:r>
              <a:rPr sz="2742" dirty="0">
                <a:latin typeface="Myriad Pro"/>
                <a:cs typeface="Myriad Pro"/>
              </a:rPr>
              <a:t>non-orange</a:t>
            </a:r>
            <a:r>
              <a:rPr sz="2742" spc="-7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light / total</a:t>
            </a:r>
            <a:r>
              <a:rPr sz="2742" spc="4" dirty="0">
                <a:latin typeface="Myriad Pro"/>
                <a:cs typeface="Myriad Pro"/>
              </a:rPr>
              <a:t> </a:t>
            </a:r>
            <a:r>
              <a:rPr sz="2742" spc="-7" dirty="0">
                <a:latin typeface="Myriad Pro"/>
                <a:cs typeface="Myriad Pro"/>
              </a:rPr>
              <a:t>light</a:t>
            </a:r>
            <a:endParaRPr sz="2742">
              <a:latin typeface="Myriad Pro"/>
              <a:cs typeface="Myriad Pro"/>
            </a:endParaRPr>
          </a:p>
          <a:p>
            <a:pPr marL="80364">
              <a:spcBef>
                <a:spcPts val="3037"/>
              </a:spcBef>
            </a:pPr>
            <a:r>
              <a:rPr sz="2742" i="1" dirty="0">
                <a:solidFill>
                  <a:srgbClr val="0433FF"/>
                </a:solidFill>
                <a:latin typeface="Myriad Pro"/>
                <a:cs typeface="Myriad Pro"/>
              </a:rPr>
              <a:t>p</a:t>
            </a:r>
            <a:r>
              <a:rPr sz="2742" i="1" spc="67" dirty="0">
                <a:solidFill>
                  <a:srgbClr val="0433FF"/>
                </a:solidFill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=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3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green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/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9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total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dirty="0">
                <a:latin typeface="Myriad Pro"/>
                <a:cs typeface="Myriad Pro"/>
              </a:rPr>
              <a:t>=</a:t>
            </a:r>
            <a:r>
              <a:rPr sz="2742" spc="-14" dirty="0">
                <a:latin typeface="Myriad Pro"/>
                <a:cs typeface="Myriad Pro"/>
              </a:rPr>
              <a:t> </a:t>
            </a:r>
            <a:r>
              <a:rPr sz="2742" spc="-18" dirty="0">
                <a:latin typeface="Myriad Pro"/>
                <a:cs typeface="Myriad Pro"/>
              </a:rPr>
              <a:t>1/3</a:t>
            </a:r>
            <a:endParaRPr sz="2742">
              <a:latin typeface="Myriad Pro"/>
              <a:cs typeface="Myriad Pro"/>
            </a:endParaRPr>
          </a:p>
          <a:p>
            <a:pPr marL="8929">
              <a:spcBef>
                <a:spcPts val="858"/>
              </a:spcBef>
              <a:tabLst>
                <a:tab pos="2812305" algn="l"/>
              </a:tabLst>
            </a:pPr>
            <a:r>
              <a:rPr sz="2953" i="1" dirty="0">
                <a:solidFill>
                  <a:srgbClr val="941751"/>
                </a:solidFill>
                <a:latin typeface="Myriad Pro"/>
                <a:cs typeface="Myriad Pro"/>
              </a:rPr>
              <a:t>Q</a:t>
            </a:r>
            <a:r>
              <a:rPr sz="2953" i="1" spc="88" dirty="0">
                <a:solidFill>
                  <a:srgbClr val="941751"/>
                </a:solidFill>
                <a:latin typeface="Myriad Pro"/>
                <a:cs typeface="Myriad Pro"/>
              </a:rPr>
              <a:t> </a:t>
            </a:r>
            <a:r>
              <a:rPr sz="2953" dirty="0">
                <a:latin typeface="Myriad Pro"/>
                <a:cs typeface="Myriad Pro"/>
              </a:rPr>
              <a:t>= -10 log</a:t>
            </a:r>
            <a:r>
              <a:rPr sz="2109" b="1" dirty="0">
                <a:latin typeface="Myriad Pro"/>
                <a:cs typeface="Myriad Pro"/>
              </a:rPr>
              <a:t>10</a:t>
            </a:r>
            <a:r>
              <a:rPr sz="2109" b="1" spc="197" dirty="0">
                <a:latin typeface="Myriad Pro"/>
                <a:cs typeface="Myriad Pro"/>
              </a:rPr>
              <a:t> </a:t>
            </a:r>
            <a:r>
              <a:rPr sz="2953" spc="-18" dirty="0">
                <a:solidFill>
                  <a:srgbClr val="0433FF"/>
                </a:solidFill>
                <a:latin typeface="Myriad Pro"/>
                <a:cs typeface="Myriad Pro"/>
              </a:rPr>
              <a:t>1/3</a:t>
            </a:r>
            <a:r>
              <a:rPr sz="2953" dirty="0">
                <a:solidFill>
                  <a:srgbClr val="0433FF"/>
                </a:solidFill>
                <a:latin typeface="Myriad Pro"/>
                <a:cs typeface="Myriad Pro"/>
              </a:rPr>
              <a:t>	</a:t>
            </a:r>
            <a:r>
              <a:rPr sz="2953" dirty="0">
                <a:latin typeface="Myriad Pro"/>
                <a:cs typeface="Myriad Pro"/>
              </a:rPr>
              <a:t>=</a:t>
            </a:r>
            <a:r>
              <a:rPr sz="2953" spc="-7" dirty="0">
                <a:latin typeface="Myriad Pro"/>
                <a:cs typeface="Myriad Pro"/>
              </a:rPr>
              <a:t> </a:t>
            </a:r>
            <a:r>
              <a:rPr sz="2953" spc="-14" dirty="0">
                <a:latin typeface="Myriad Pro"/>
                <a:cs typeface="Myriad Pro"/>
              </a:rPr>
              <a:t>4.77</a:t>
            </a:r>
            <a:endParaRPr sz="2953">
              <a:latin typeface="Myriad Pro"/>
              <a:cs typeface="Myriad Pr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EC2AE-D266-2F40-B21D-9063EDB7C597}"/>
              </a:ext>
            </a:extLst>
          </p:cNvPr>
          <p:cNvSpPr txBox="1"/>
          <p:nvPr/>
        </p:nvSpPr>
        <p:spPr>
          <a:xfrm>
            <a:off x="2371608" y="1916865"/>
            <a:ext cx="184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Call:</a:t>
            </a:r>
            <a:r>
              <a:rPr lang="en-US" sz="1800" spc="-42" dirty="0"/>
              <a:t> </a:t>
            </a:r>
            <a:r>
              <a:rPr lang="en-US" sz="1800" dirty="0"/>
              <a:t>orange</a:t>
            </a:r>
            <a:r>
              <a:rPr lang="en-US" sz="1800" spc="-42" dirty="0"/>
              <a:t> </a:t>
            </a:r>
            <a:r>
              <a:rPr lang="en-US" sz="1800" spc="-18" dirty="0"/>
              <a:t>(C)</a:t>
            </a:r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632FB5F1-C742-AE47-ADF4-6F5BA5ED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Illumina – Sequencing by synthesis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356839" y="337973"/>
            <a:ext cx="11835161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-49" dirty="0"/>
              <a:t>FASTQ </a:t>
            </a:r>
            <a:r>
              <a:rPr spc="-7" dirty="0"/>
              <a:t>format</a:t>
            </a:r>
            <a:r>
              <a:rPr lang="en-US" spc="-7" dirty="0"/>
              <a:t> – Sequencing reads</a:t>
            </a: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140274" y="2044899"/>
            <a:ext cx="6759773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604161" algn="l"/>
              </a:tabLst>
            </a:pPr>
            <a:r>
              <a:rPr sz="1758" spc="-7" dirty="0">
                <a:latin typeface="Consolas"/>
                <a:cs typeface="Consolas"/>
              </a:rPr>
              <a:t>@ERR194146.1</a:t>
            </a:r>
            <a:r>
              <a:rPr sz="1758" dirty="0">
                <a:latin typeface="Consolas"/>
                <a:cs typeface="Consolas"/>
              </a:rPr>
              <a:t>	</a:t>
            </a:r>
            <a:r>
              <a:rPr sz="1758" spc="-7" dirty="0">
                <a:latin typeface="Consolas"/>
                <a:cs typeface="Consolas"/>
              </a:rPr>
              <a:t>HSQ1008:141:D0CC8ACXX:3:1308:20201:36071/1</a:t>
            </a:r>
            <a:endParaRPr sz="1758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0274" y="2303860"/>
            <a:ext cx="7277695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-7" dirty="0">
                <a:latin typeface="Consolas"/>
                <a:cs typeface="Consolas"/>
              </a:rPr>
              <a:t>ACATCTGGTTCCTACTTCAGGGCCATAAAGCCTAAATAGCCCACACGTTCCCCTTAAAT</a:t>
            </a:r>
            <a:endParaRPr sz="1758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2414" y="2875360"/>
            <a:ext cx="7295555" cy="231089"/>
          </a:xfrm>
          <a:prstGeom prst="rect">
            <a:avLst/>
          </a:prstGeom>
          <a:ln w="25400">
            <a:solidFill>
              <a:srgbClr val="9417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88">
              <a:lnSpc>
                <a:spcPts val="1758"/>
              </a:lnSpc>
            </a:pPr>
            <a:r>
              <a:rPr sz="1758" spc="-7" dirty="0">
                <a:latin typeface="Consolas"/>
                <a:cs typeface="Consolas"/>
              </a:rPr>
              <a:t>?@@FFBFFDDHHBCEAFGEGIIDHGH@GDHHHGEHID@C?GGDG@FHIGGH@FHBEG:G</a:t>
            </a:r>
            <a:endParaRPr sz="1758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22414" y="2080617"/>
            <a:ext cx="7313414" cy="562570"/>
            <a:chOff x="2273300" y="2959100"/>
            <a:chExt cx="10401300" cy="800100"/>
          </a:xfrm>
        </p:grpSpPr>
        <p:sp>
          <p:nvSpPr>
            <p:cNvPr id="7" name="object 7"/>
            <p:cNvSpPr/>
            <p:nvPr/>
          </p:nvSpPr>
          <p:spPr>
            <a:xfrm>
              <a:off x="2286000" y="2971800"/>
              <a:ext cx="9639300" cy="393700"/>
            </a:xfrm>
            <a:custGeom>
              <a:avLst/>
              <a:gdLst/>
              <a:ahLst/>
              <a:cxnLst/>
              <a:rect l="l" t="t" r="r" b="b"/>
              <a:pathLst>
                <a:path w="9639300" h="393700">
                  <a:moveTo>
                    <a:pt x="0" y="0"/>
                  </a:moveTo>
                  <a:lnTo>
                    <a:pt x="9639300" y="0"/>
                  </a:lnTo>
                  <a:lnTo>
                    <a:pt x="96393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2286000" y="3352800"/>
              <a:ext cx="10375900" cy="393700"/>
            </a:xfrm>
            <a:custGeom>
              <a:avLst/>
              <a:gdLst/>
              <a:ahLst/>
              <a:cxnLst/>
              <a:rect l="l" t="t" r="r" b="b"/>
              <a:pathLst>
                <a:path w="10375900" h="393700">
                  <a:moveTo>
                    <a:pt x="0" y="0"/>
                  </a:moveTo>
                  <a:lnTo>
                    <a:pt x="10375900" y="0"/>
                  </a:lnTo>
                  <a:lnTo>
                    <a:pt x="103759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34828" y="2027039"/>
            <a:ext cx="614808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spc="-14" dirty="0">
                <a:solidFill>
                  <a:srgbClr val="FF2600"/>
                </a:solidFill>
                <a:latin typeface="Myriad Pro"/>
                <a:cs typeface="Myriad Pro"/>
              </a:rPr>
              <a:t>Name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1922" y="2303859"/>
            <a:ext cx="1009948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spc="-7" dirty="0">
                <a:solidFill>
                  <a:srgbClr val="0433FF"/>
                </a:solidFill>
                <a:latin typeface="Myriad Pro"/>
                <a:cs typeface="Myriad Pro"/>
              </a:rPr>
              <a:t>Sequence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56235" y="2562820"/>
            <a:ext cx="1024682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92491" algn="l"/>
              </a:tabLst>
            </a:pPr>
            <a:r>
              <a:rPr sz="1898" spc="-7" dirty="0">
                <a:solidFill>
                  <a:srgbClr val="008F00"/>
                </a:solidFill>
                <a:latin typeface="Myriad Pro"/>
                <a:cs typeface="Myriad Pro"/>
              </a:rPr>
              <a:t>(ignore)</a:t>
            </a:r>
            <a:r>
              <a:rPr sz="1898" dirty="0">
                <a:solidFill>
                  <a:srgbClr val="008F00"/>
                </a:solidFill>
                <a:latin typeface="Myriad Pro"/>
                <a:cs typeface="Myriad Pro"/>
              </a:rPr>
              <a:t>	</a:t>
            </a:r>
            <a:r>
              <a:rPr sz="2637" spc="-53" baseline="4444" dirty="0">
                <a:latin typeface="Consolas"/>
                <a:cs typeface="Consolas"/>
              </a:rPr>
              <a:t>+</a:t>
            </a:r>
            <a:endParaRPr sz="2637" baseline="4444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2594" y="2830711"/>
            <a:ext cx="1382762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941751"/>
                </a:solidFill>
                <a:latin typeface="Myriad Pro"/>
                <a:cs typeface="Myriad Pro"/>
              </a:rPr>
              <a:t>Base</a:t>
            </a:r>
            <a:r>
              <a:rPr sz="1898" spc="-39" dirty="0">
                <a:solidFill>
                  <a:srgbClr val="941751"/>
                </a:solidFill>
                <a:latin typeface="Myriad Pro"/>
                <a:cs typeface="Myriad Pro"/>
              </a:rPr>
              <a:t> </a:t>
            </a:r>
            <a:r>
              <a:rPr sz="1898" spc="-7" dirty="0">
                <a:solidFill>
                  <a:srgbClr val="941751"/>
                </a:solidFill>
                <a:latin typeface="Myriad Pro"/>
                <a:cs typeface="Myriad Pro"/>
              </a:rPr>
              <a:t>qualities</a:t>
            </a:r>
            <a:endParaRPr sz="1898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23724"/>
              </p:ext>
            </p:extLst>
          </p:nvPr>
        </p:nvGraphicFramePr>
        <p:xfrm>
          <a:off x="1684734" y="2018162"/>
          <a:ext cx="1794867" cy="3367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03">
                <a:tc rowSpan="4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latin typeface="Myriad Pro"/>
                          <a:cs typeface="Myriad Pro"/>
                        </a:rPr>
                        <a:t>Read</a:t>
                      </a:r>
                      <a:r>
                        <a:rPr sz="2300" spc="-10" dirty="0">
                          <a:latin typeface="Myriad Pro"/>
                          <a:cs typeface="Myriad Pro"/>
                        </a:rPr>
                        <a:t> </a:t>
                      </a:r>
                      <a:r>
                        <a:rPr sz="2300" spc="-50" dirty="0">
                          <a:latin typeface="Myriad Pro"/>
                          <a:cs typeface="Myriad Pro"/>
                        </a:rPr>
                        <a:t>1</a:t>
                      </a:r>
                      <a:endParaRPr sz="2300">
                        <a:latin typeface="Myriad Pro"/>
                        <a:cs typeface="Myriad Pro"/>
                      </a:endParaRPr>
                    </a:p>
                  </a:txBody>
                  <a:tcPr marL="0" marR="0" marT="6250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60"/>
                        </a:lnSpc>
                        <a:spcBef>
                          <a:spcPts val="200"/>
                        </a:spcBef>
                      </a:pPr>
                      <a:r>
                        <a:rPr sz="800" spc="-20" dirty="0">
                          <a:latin typeface="Myriad Pro"/>
                          <a:cs typeface="Myriad Pro"/>
                        </a:rPr>
                        <a:t>Name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785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20"/>
                        </a:lnSpc>
                        <a:spcBef>
                          <a:spcPts val="24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Sequence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214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80"/>
                        </a:lnSpc>
                        <a:spcBef>
                          <a:spcPts val="18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(placeholder)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60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4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Myriad Pro"/>
                          <a:cs typeface="Myriad Pro"/>
                        </a:rPr>
                        <a:t>Base </a:t>
                      </a:r>
                      <a:r>
                        <a:rPr sz="800" spc="-10" dirty="0">
                          <a:latin typeface="Myriad Pro"/>
                          <a:cs typeface="Myriad Pro"/>
                        </a:rPr>
                        <a:t>qualities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9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3F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303">
                <a:tc rowSpan="4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300" dirty="0">
                          <a:latin typeface="Myriad Pro"/>
                          <a:cs typeface="Myriad Pro"/>
                        </a:rPr>
                        <a:t>Read</a:t>
                      </a:r>
                      <a:r>
                        <a:rPr sz="2300" spc="-10" dirty="0">
                          <a:latin typeface="Myriad Pro"/>
                          <a:cs typeface="Myriad Pro"/>
                        </a:rPr>
                        <a:t> </a:t>
                      </a:r>
                      <a:r>
                        <a:rPr sz="2300" spc="-50" dirty="0">
                          <a:latin typeface="Myriad Pro"/>
                          <a:cs typeface="Myriad Pro"/>
                        </a:rPr>
                        <a:t>2</a:t>
                      </a:r>
                      <a:endParaRPr sz="2300">
                        <a:latin typeface="Myriad Pro"/>
                        <a:cs typeface="Myriad Pro"/>
                      </a:endParaRPr>
                    </a:p>
                  </a:txBody>
                  <a:tcPr marL="0" marR="0" marT="5893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300"/>
                        </a:lnSpc>
                        <a:spcBef>
                          <a:spcPts val="160"/>
                        </a:spcBef>
                      </a:pPr>
                      <a:r>
                        <a:rPr sz="800" spc="-20" dirty="0">
                          <a:latin typeface="Myriad Pro"/>
                          <a:cs typeface="Myriad Pro"/>
                        </a:rPr>
                        <a:t>Name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428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60"/>
                        </a:lnSpc>
                        <a:spcBef>
                          <a:spcPts val="20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Sequence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785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20"/>
                        </a:lnSpc>
                        <a:spcBef>
                          <a:spcPts val="24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(placeholder)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214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8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Myriad Pro"/>
                          <a:cs typeface="Myriad Pro"/>
                        </a:rPr>
                        <a:t>Base </a:t>
                      </a:r>
                      <a:r>
                        <a:rPr sz="800" spc="-10" dirty="0">
                          <a:latin typeface="Myriad Pro"/>
                          <a:cs typeface="Myriad Pro"/>
                        </a:rPr>
                        <a:t>qualities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60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3F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7">
                <a:tc rowSpan="4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300" dirty="0">
                          <a:latin typeface="Myriad Pro"/>
                          <a:cs typeface="Myriad Pro"/>
                        </a:rPr>
                        <a:t>Read</a:t>
                      </a:r>
                      <a:r>
                        <a:rPr sz="2300" spc="-10" dirty="0">
                          <a:latin typeface="Myriad Pro"/>
                          <a:cs typeface="Myriad Pro"/>
                        </a:rPr>
                        <a:t> </a:t>
                      </a:r>
                      <a:r>
                        <a:rPr sz="2300" spc="-50" dirty="0">
                          <a:latin typeface="Myriad Pro"/>
                          <a:cs typeface="Myriad Pro"/>
                        </a:rPr>
                        <a:t>3</a:t>
                      </a:r>
                      <a:endParaRPr sz="2300">
                        <a:latin typeface="Myriad Pro"/>
                        <a:cs typeface="Myriad Pro"/>
                      </a:endParaRPr>
                    </a:p>
                  </a:txBody>
                  <a:tcPr marL="0" marR="0" marT="5536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40"/>
                        </a:lnSpc>
                        <a:spcBef>
                          <a:spcPts val="219"/>
                        </a:spcBef>
                      </a:pPr>
                      <a:r>
                        <a:rPr sz="800" spc="-20" dirty="0">
                          <a:latin typeface="Myriad Pro"/>
                          <a:cs typeface="Myriad Pro"/>
                        </a:rPr>
                        <a:t>Name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9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300"/>
                        </a:lnSpc>
                        <a:spcBef>
                          <a:spcPts val="16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Sequence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428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60"/>
                        </a:lnSpc>
                        <a:spcBef>
                          <a:spcPts val="20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(placeholder)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785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20"/>
                        </a:lnSpc>
                        <a:spcBef>
                          <a:spcPts val="240"/>
                        </a:spcBef>
                      </a:pPr>
                      <a:r>
                        <a:rPr sz="800" dirty="0">
                          <a:latin typeface="Myriad Pro"/>
                          <a:cs typeface="Myriad Pro"/>
                        </a:rPr>
                        <a:t>Base </a:t>
                      </a:r>
                      <a:r>
                        <a:rPr sz="800" spc="-10" dirty="0">
                          <a:latin typeface="Myriad Pro"/>
                          <a:cs typeface="Myriad Pro"/>
                        </a:rPr>
                        <a:t>qualities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214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3F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303">
                <a:tc rowSpan="4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300" dirty="0">
                          <a:latin typeface="Myriad Pro"/>
                          <a:cs typeface="Myriad Pro"/>
                        </a:rPr>
                        <a:t>Read</a:t>
                      </a:r>
                      <a:r>
                        <a:rPr sz="2300" spc="-10" dirty="0">
                          <a:latin typeface="Myriad Pro"/>
                          <a:cs typeface="Myriad Pro"/>
                        </a:rPr>
                        <a:t> </a:t>
                      </a:r>
                      <a:r>
                        <a:rPr sz="2300" spc="-50" dirty="0">
                          <a:latin typeface="Myriad Pro"/>
                          <a:cs typeface="Myriad Pro"/>
                        </a:rPr>
                        <a:t>4</a:t>
                      </a:r>
                      <a:endParaRPr sz="2300">
                        <a:latin typeface="Myriad Pro"/>
                        <a:cs typeface="Myriad Pro"/>
                      </a:endParaRPr>
                    </a:p>
                  </a:txBody>
                  <a:tcPr marL="0" marR="0" marT="6072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80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latin typeface="Myriad Pro"/>
                          <a:cs typeface="Myriad Pro"/>
                        </a:rPr>
                        <a:t>Name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60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3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40"/>
                        </a:lnSpc>
                        <a:spcBef>
                          <a:spcPts val="219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Sequence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9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3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300"/>
                        </a:lnSpc>
                        <a:spcBef>
                          <a:spcPts val="16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(placeholder)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428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3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C7C9">
                        <a:alpha val="71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6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Myriad Pro"/>
                          <a:cs typeface="Myriad Pro"/>
                        </a:rPr>
                        <a:t>Base </a:t>
                      </a:r>
                      <a:r>
                        <a:rPr sz="800" spc="-10" dirty="0">
                          <a:latin typeface="Myriad Pro"/>
                          <a:cs typeface="Myriad Pro"/>
                        </a:rPr>
                        <a:t>qualities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785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3F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857">
                <a:tc rowSpan="4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300" dirty="0">
                          <a:latin typeface="Myriad Pro"/>
                          <a:cs typeface="Myriad Pro"/>
                        </a:rPr>
                        <a:t>Read</a:t>
                      </a:r>
                      <a:r>
                        <a:rPr sz="2300" spc="-10" dirty="0">
                          <a:latin typeface="Myriad Pro"/>
                          <a:cs typeface="Myriad Pro"/>
                        </a:rPr>
                        <a:t> </a:t>
                      </a:r>
                      <a:r>
                        <a:rPr sz="2300" spc="-50" dirty="0">
                          <a:latin typeface="Myriad Pro"/>
                          <a:cs typeface="Myriad Pro"/>
                        </a:rPr>
                        <a:t>5</a:t>
                      </a:r>
                      <a:endParaRPr sz="2300">
                        <a:latin typeface="Myriad Pro"/>
                        <a:cs typeface="Myriad Pro"/>
                      </a:endParaRPr>
                    </a:p>
                  </a:txBody>
                  <a:tcPr marL="0" marR="0" marT="571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20"/>
                        </a:lnSpc>
                        <a:spcBef>
                          <a:spcPts val="240"/>
                        </a:spcBef>
                      </a:pPr>
                      <a:r>
                        <a:rPr sz="800" spc="-20" dirty="0">
                          <a:latin typeface="Myriad Pro"/>
                          <a:cs typeface="Myriad Pro"/>
                        </a:rPr>
                        <a:t>Name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214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2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80"/>
                        </a:lnSpc>
                        <a:spcBef>
                          <a:spcPts val="180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Sequence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60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2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40"/>
                        </a:lnSpc>
                        <a:spcBef>
                          <a:spcPts val="219"/>
                        </a:spcBef>
                      </a:pPr>
                      <a:r>
                        <a:rPr sz="800" spc="-10" dirty="0">
                          <a:latin typeface="Myriad Pro"/>
                          <a:cs typeface="Myriad Pro"/>
                        </a:rPr>
                        <a:t>(placeholder)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9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3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2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300"/>
                        </a:lnSpc>
                        <a:spcBef>
                          <a:spcPts val="160"/>
                        </a:spcBef>
                      </a:pPr>
                      <a:r>
                        <a:rPr sz="800" dirty="0">
                          <a:latin typeface="Myriad Pro"/>
                          <a:cs typeface="Myriad Pro"/>
                        </a:rPr>
                        <a:t>Base </a:t>
                      </a:r>
                      <a:r>
                        <a:rPr sz="800" spc="-10" dirty="0">
                          <a:latin typeface="Myriad Pro"/>
                          <a:cs typeface="Myriad Pro"/>
                        </a:rPr>
                        <a:t>qualities</a:t>
                      </a:r>
                      <a:endParaRPr sz="800">
                        <a:latin typeface="Myriad Pro"/>
                        <a:cs typeface="Myriad Pro"/>
                      </a:endParaRPr>
                    </a:p>
                  </a:txBody>
                  <a:tcPr marL="0" marR="0" marT="1428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3F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933" y="1384154"/>
            <a:ext cx="7671066" cy="4697623"/>
          </a:xfrm>
          <a:prstGeom prst="rect">
            <a:avLst/>
          </a:prstGeom>
        </p:spPr>
      </p:pic>
      <p:sp>
        <p:nvSpPr>
          <p:cNvPr id="5" name="object 2" descr="$PPTXTitle">
            <a:extLst>
              <a:ext uri="{FF2B5EF4-FFF2-40B4-BE49-F238E27FC236}">
                <a16:creationId xmlns:a16="http://schemas.microsoft.com/office/drawing/2014/main" id="{363B79ED-A846-4746-9FDE-27C9D45EB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839" y="337973"/>
            <a:ext cx="11835161" cy="686126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-49" dirty="0"/>
              <a:t>FASTQ </a:t>
            </a:r>
            <a:r>
              <a:rPr spc="-7" dirty="0"/>
              <a:t>format</a:t>
            </a:r>
            <a:r>
              <a:rPr lang="en-US" spc="-7" dirty="0"/>
              <a:t> – Sequencing reads</a:t>
            </a:r>
            <a:endParaRPr spc="-7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192873" y="2675120"/>
            <a:ext cx="7393781" cy="2340520"/>
          </a:xfrm>
          <a:prstGeom prst="rect">
            <a:avLst/>
          </a:prstGeom>
        </p:spPr>
        <p:txBody>
          <a:bodyPr vert="horz" wrap="square" lIns="0" tIns="173235" rIns="0" bIns="0" rtlCol="0">
            <a:spAutoFit/>
          </a:bodyPr>
          <a:lstStyle/>
          <a:p>
            <a:pPr marL="27681">
              <a:lnSpc>
                <a:spcPct val="100000"/>
              </a:lnSpc>
              <a:spcBef>
                <a:spcPts val="70"/>
              </a:spcBef>
            </a:pPr>
            <a:r>
              <a:rPr sz="1828" dirty="0"/>
              <a:t>Bases</a:t>
            </a:r>
            <a:r>
              <a:rPr sz="1828" spc="-18" dirty="0"/>
              <a:t> </a:t>
            </a:r>
            <a:r>
              <a:rPr sz="1828" dirty="0"/>
              <a:t>and</a:t>
            </a:r>
            <a:r>
              <a:rPr sz="1828" spc="-18" dirty="0"/>
              <a:t> </a:t>
            </a:r>
            <a:r>
              <a:rPr sz="1828" dirty="0"/>
              <a:t>qualities</a:t>
            </a:r>
            <a:r>
              <a:rPr sz="1828" spc="-14" dirty="0"/>
              <a:t> </a:t>
            </a:r>
            <a:r>
              <a:rPr sz="1828" dirty="0"/>
              <a:t>line</a:t>
            </a:r>
            <a:r>
              <a:rPr sz="1828" spc="-18" dirty="0"/>
              <a:t> up:</a:t>
            </a:r>
            <a:endParaRPr sz="1828"/>
          </a:p>
          <a:p>
            <a:pPr marL="706312">
              <a:lnSpc>
                <a:spcPts val="2762"/>
              </a:lnSpc>
              <a:spcBef>
                <a:spcPts val="2095"/>
              </a:spcBef>
            </a:pPr>
            <a:r>
              <a:rPr sz="2320" spc="-7" dirty="0">
                <a:latin typeface="Consolas"/>
                <a:cs typeface="Consolas"/>
              </a:rPr>
              <a:t>AGCTCTGGTGACCCATGGGCAGCTGCTAGGGA</a:t>
            </a:r>
            <a:endParaRPr sz="2320">
              <a:latin typeface="Consolas"/>
              <a:cs typeface="Consolas"/>
            </a:endParaRPr>
          </a:p>
          <a:p>
            <a:pPr marL="706312" marR="3572">
              <a:lnSpc>
                <a:spcPts val="2742"/>
              </a:lnSpc>
              <a:spcBef>
                <a:spcPts val="105"/>
              </a:spcBef>
            </a:pPr>
            <a:r>
              <a:rPr sz="2320" spc="-7" dirty="0">
                <a:latin typeface="Consolas"/>
                <a:cs typeface="Consolas"/>
              </a:rPr>
              <a:t>|||||||||||||||||||||||||||||||| HHHHHHHHHHHHHHHGCGC5FEFFFGHHHHHH</a:t>
            </a:r>
            <a:endParaRPr sz="2320">
              <a:latin typeface="Consolas"/>
              <a:cs typeface="Consolas"/>
            </a:endParaRPr>
          </a:p>
          <a:p>
            <a:pPr marL="27681">
              <a:lnSpc>
                <a:spcPct val="100000"/>
              </a:lnSpc>
              <a:spcBef>
                <a:spcPts val="2123"/>
              </a:spcBef>
            </a:pPr>
            <a:r>
              <a:rPr sz="1828" dirty="0"/>
              <a:t>Base</a:t>
            </a:r>
            <a:r>
              <a:rPr sz="1828" spc="-11" dirty="0"/>
              <a:t> </a:t>
            </a:r>
            <a:r>
              <a:rPr sz="1828" dirty="0"/>
              <a:t>quality</a:t>
            </a:r>
            <a:r>
              <a:rPr sz="1828" spc="-11" dirty="0"/>
              <a:t> </a:t>
            </a:r>
            <a:r>
              <a:rPr sz="1828" dirty="0"/>
              <a:t>is</a:t>
            </a:r>
            <a:r>
              <a:rPr sz="1828" spc="-11" dirty="0"/>
              <a:t> </a:t>
            </a:r>
            <a:r>
              <a:rPr sz="1828" spc="-7" dirty="0"/>
              <a:t>ASCII-</a:t>
            </a:r>
            <a:r>
              <a:rPr sz="1828" dirty="0"/>
              <a:t>encoded</a:t>
            </a:r>
            <a:r>
              <a:rPr sz="1828" spc="-11" dirty="0"/>
              <a:t> </a:t>
            </a:r>
            <a:r>
              <a:rPr sz="1828" dirty="0"/>
              <a:t>version</a:t>
            </a:r>
            <a:r>
              <a:rPr sz="1828" spc="-11" dirty="0"/>
              <a:t> </a:t>
            </a:r>
            <a:r>
              <a:rPr sz="1828" dirty="0"/>
              <a:t>of</a:t>
            </a:r>
            <a:r>
              <a:rPr sz="1828" spc="-11" dirty="0"/>
              <a:t> </a:t>
            </a:r>
            <a:r>
              <a:rPr sz="1828" i="1" dirty="0">
                <a:latin typeface="Myriad Pro"/>
                <a:cs typeface="Myriad Pro"/>
              </a:rPr>
              <a:t>Q</a:t>
            </a:r>
            <a:r>
              <a:rPr sz="1828" i="1" spc="-7" dirty="0">
                <a:latin typeface="Myriad Pro"/>
                <a:cs typeface="Myriad Pro"/>
              </a:rPr>
              <a:t> </a:t>
            </a:r>
            <a:r>
              <a:rPr sz="1828" dirty="0"/>
              <a:t>=</a:t>
            </a:r>
            <a:r>
              <a:rPr sz="1828" spc="-11" dirty="0"/>
              <a:t> </a:t>
            </a:r>
            <a:r>
              <a:rPr sz="1828" spc="-7" dirty="0"/>
              <a:t>-</a:t>
            </a:r>
            <a:r>
              <a:rPr sz="1828" dirty="0"/>
              <a:t>10</a:t>
            </a:r>
            <a:r>
              <a:rPr sz="1828" spc="-11" dirty="0"/>
              <a:t> </a:t>
            </a:r>
            <a:r>
              <a:rPr sz="1828" dirty="0"/>
              <a:t>log</a:t>
            </a:r>
            <a:r>
              <a:rPr sz="984" b="1" dirty="0">
                <a:latin typeface="Myriad Pro"/>
                <a:cs typeface="Myriad Pro"/>
              </a:rPr>
              <a:t>10</a:t>
            </a:r>
            <a:r>
              <a:rPr sz="984" b="1" spc="179" dirty="0">
                <a:latin typeface="Myriad Pro"/>
                <a:cs typeface="Myriad Pro"/>
              </a:rPr>
              <a:t> </a:t>
            </a:r>
            <a:r>
              <a:rPr sz="1828" i="1" spc="-35" dirty="0">
                <a:latin typeface="Myriad Pro"/>
                <a:cs typeface="Myriad Pro"/>
              </a:rPr>
              <a:t>p</a:t>
            </a:r>
            <a:endParaRPr sz="1828">
              <a:latin typeface="Myriad Pro"/>
              <a:cs typeface="Myriad Pro"/>
            </a:endParaRPr>
          </a:p>
        </p:txBody>
      </p:sp>
      <p:sp>
        <p:nvSpPr>
          <p:cNvPr id="6" name="object 2" descr="$PPTXTitle">
            <a:extLst>
              <a:ext uri="{FF2B5EF4-FFF2-40B4-BE49-F238E27FC236}">
                <a16:creationId xmlns:a16="http://schemas.microsoft.com/office/drawing/2014/main" id="{E45DB2AE-5E79-8140-B35E-CD2123A4F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-49" dirty="0"/>
              <a:t>FASTQ </a:t>
            </a:r>
            <a:r>
              <a:rPr spc="-7" dirty="0"/>
              <a:t>format</a:t>
            </a:r>
            <a:r>
              <a:rPr lang="en-US" spc="-7" dirty="0"/>
              <a:t> – Sequencing reads</a:t>
            </a:r>
            <a:endParaRPr spc="-7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E8BE73A-AA70-6B4B-B4EF-0AB94381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19" y="1145485"/>
            <a:ext cx="89281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171A2CB-B374-0B41-AC7E-079BB713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9" dirty="0"/>
              <a:t>FASTQ </a:t>
            </a:r>
            <a:r>
              <a:rPr lang="en-US" spc="-7" dirty="0"/>
              <a:t>format – Sequencing reads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7793" y="1405714"/>
            <a:ext cx="1855221" cy="16220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04680" y="3125391"/>
            <a:ext cx="1826121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Myriad Pro"/>
                <a:cs typeface="Myriad Pro"/>
              </a:rPr>
              <a:t>DNA</a:t>
            </a:r>
            <a:r>
              <a:rPr sz="2039" spc="-42" dirty="0">
                <a:latin typeface="Myriad Pro"/>
                <a:cs typeface="Myriad Pro"/>
              </a:rPr>
              <a:t> </a:t>
            </a:r>
            <a:r>
              <a:rPr sz="2039" spc="-7" dirty="0">
                <a:latin typeface="Myriad Pro"/>
                <a:cs typeface="Myriad Pro"/>
              </a:rPr>
              <a:t>Microarrays</a:t>
            </a:r>
            <a:endParaRPr sz="2039">
              <a:latin typeface="Myriad Pro"/>
              <a:cs typeface="Myriad Pr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6215" y="1481787"/>
            <a:ext cx="1687711" cy="15716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74217" y="1314355"/>
            <a:ext cx="2311895" cy="2852384"/>
          </a:xfrm>
          <a:prstGeom prst="rect">
            <a:avLst/>
          </a:prstGeom>
          <a:ln w="762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spcBef>
                <a:spcPts val="626"/>
              </a:spcBef>
            </a:pPr>
            <a:endParaRPr sz="1898">
              <a:latin typeface="Times New Roman"/>
              <a:cs typeface="Times New Roman"/>
            </a:endParaRPr>
          </a:p>
          <a:p>
            <a:pPr marL="155370" marR="145995" algn="ctr">
              <a:lnSpc>
                <a:spcPts val="2250"/>
              </a:lnSpc>
            </a:pPr>
            <a:r>
              <a:rPr sz="1898" dirty="0">
                <a:latin typeface="Myriad Pro"/>
                <a:cs typeface="Myriad Pro"/>
              </a:rPr>
              <a:t>2</a:t>
            </a:r>
            <a:r>
              <a:rPr sz="1898" baseline="18518" dirty="0">
                <a:latin typeface="Myriad Pro"/>
                <a:cs typeface="Myriad Pro"/>
              </a:rPr>
              <a:t>nd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84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11162" algn="ctr">
              <a:spcBef>
                <a:spcPts val="109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~2007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9079" y="3000376"/>
            <a:ext cx="1239887" cy="1070325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3572" indent="-17859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Sanger</a:t>
            </a:r>
            <a:r>
              <a:rPr sz="1898" spc="-46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 dirty="0">
              <a:latin typeface="Myriad Pro"/>
              <a:cs typeface="Myriad Pro"/>
            </a:endParaRPr>
          </a:p>
          <a:p>
            <a:pPr marL="71435">
              <a:spcBef>
                <a:spcPts val="1308"/>
              </a:spcBef>
            </a:pPr>
            <a:r>
              <a:rPr sz="1898" spc="-14" dirty="0">
                <a:latin typeface="Myriad Pro"/>
                <a:cs typeface="Myriad Pro"/>
              </a:rPr>
              <a:t>1977-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 dirty="0">
              <a:latin typeface="Myriad Pro"/>
              <a:cs typeface="Myriad Pr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977" y="3759399"/>
            <a:ext cx="1663154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28" dirty="0">
                <a:latin typeface="Myriad Pro"/>
                <a:cs typeface="Myriad Pro"/>
              </a:rPr>
              <a:t> </a:t>
            </a:r>
            <a:r>
              <a:rPr sz="1898" spc="-14" dirty="0">
                <a:latin typeface="Myriad Pro"/>
                <a:cs typeface="Myriad Pro"/>
              </a:rPr>
              <a:t>mid-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94014" y="1499631"/>
            <a:ext cx="1866305" cy="1201489"/>
            <a:chOff x="10055131" y="2132807"/>
            <a:chExt cx="2654300" cy="170878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5131" y="2132807"/>
              <a:ext cx="2654300" cy="17084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8250" y="2205926"/>
              <a:ext cx="2400300" cy="14544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40961" y="2902149"/>
            <a:ext cx="1743968" cy="133963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21430" indent="26788" algn="just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3</a:t>
            </a:r>
            <a:r>
              <a:rPr sz="1898" baseline="18518" dirty="0">
                <a:latin typeface="Myriad Pro"/>
                <a:cs typeface="Myriad Pro"/>
              </a:rPr>
              <a:t>rd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98" dirty="0">
                <a:latin typeface="Myriad Pro"/>
                <a:cs typeface="Myriad Pro"/>
              </a:rPr>
              <a:t> </a:t>
            </a:r>
            <a:r>
              <a:rPr sz="1898" spc="-35" dirty="0">
                <a:latin typeface="Myriad Pro"/>
                <a:cs typeface="Myriad Pro"/>
              </a:rPr>
              <a:t>&amp; </a:t>
            </a:r>
            <a:r>
              <a:rPr sz="1898" dirty="0">
                <a:latin typeface="Myriad Pro"/>
                <a:cs typeface="Myriad Pro"/>
              </a:rPr>
              <a:t>single-</a:t>
            </a:r>
            <a:r>
              <a:rPr sz="1898" spc="-7" dirty="0">
                <a:latin typeface="Myriad Pro"/>
                <a:cs typeface="Myriad Pro"/>
              </a:rPr>
              <a:t>molecule </a:t>
            </a:r>
            <a:r>
              <a:rPr sz="189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 dirty="0">
              <a:latin typeface="Myriad Pro"/>
              <a:cs typeface="Myriad Pro"/>
            </a:endParaRPr>
          </a:p>
          <a:p>
            <a:pPr marL="258952" algn="just">
              <a:spcBef>
                <a:spcPts val="109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~2010</a:t>
            </a:r>
            <a:endParaRPr sz="1898" dirty="0">
              <a:latin typeface="Myriad Pro"/>
              <a:cs typeface="Myriad Pr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52412" y="1483953"/>
            <a:ext cx="1339453" cy="1339453"/>
            <a:chOff x="4022631" y="2110511"/>
            <a:chExt cx="1905000" cy="190500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2631" y="2110511"/>
              <a:ext cx="1905000" cy="1905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5750" y="2183630"/>
              <a:ext cx="1651000" cy="1651000"/>
            </a:xfrm>
            <a:prstGeom prst="rect">
              <a:avLst/>
            </a:prstGeom>
          </p:spPr>
        </p:pic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D52AE260-8FCE-394E-8E5D-339D9C56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</a:t>
            </a:r>
            <a:r>
              <a:rPr lang="en-US" spc="-7" dirty="0"/>
              <a:t> technology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E86FF-7C1A-4E4F-9B88-729AE2E9EC33}"/>
              </a:ext>
            </a:extLst>
          </p:cNvPr>
          <p:cNvSpPr/>
          <p:nvPr/>
        </p:nvSpPr>
        <p:spPr>
          <a:xfrm>
            <a:off x="8372860" y="1020417"/>
            <a:ext cx="2364455" cy="3458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ocus on: Oxford Nanopore">
            <a:extLst>
              <a:ext uri="{FF2B5EF4-FFF2-40B4-BE49-F238E27FC236}">
                <a16:creationId xmlns:a16="http://schemas.microsoft.com/office/drawing/2014/main" id="{D5BF4F13-6329-4A43-A1B7-B153F6CD3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15" y="4773173"/>
            <a:ext cx="3204021" cy="17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cBio Announces First Quarter 2024 Financial Results">
            <a:extLst>
              <a:ext uri="{FF2B5EF4-FFF2-40B4-BE49-F238E27FC236}">
                <a16:creationId xmlns:a16="http://schemas.microsoft.com/office/drawing/2014/main" id="{6416FA11-9CD2-4746-8DCC-B5F3B73D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47" y="4704291"/>
            <a:ext cx="3498574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92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49A5-A9C8-4A4B-B7F9-265AFA04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Generation Sequencing</a:t>
            </a:r>
          </a:p>
        </p:txBody>
      </p:sp>
      <p:sp>
        <p:nvSpPr>
          <p:cNvPr id="4" name="Google Shape;306;p36">
            <a:extLst>
              <a:ext uri="{FF2B5EF4-FFF2-40B4-BE49-F238E27FC236}">
                <a16:creationId xmlns:a16="http://schemas.microsoft.com/office/drawing/2014/main" id="{33472173-A2E3-1F4F-B000-317B916F32BE}"/>
              </a:ext>
            </a:extLst>
          </p:cNvPr>
          <p:cNvSpPr txBox="1">
            <a:spLocks/>
          </p:cNvSpPr>
          <p:nvPr/>
        </p:nvSpPr>
        <p:spPr>
          <a:xfrm>
            <a:off x="1005200" y="1341657"/>
            <a:ext cx="8767800" cy="5498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Common components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Single molecule sequencing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Long-reads</a:t>
            </a:r>
          </a:p>
          <a:p>
            <a:pPr marL="914400" indent="-34290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Do not require amplification</a:t>
            </a:r>
          </a:p>
          <a:p>
            <a:pPr marL="914400" indent="-342900">
              <a:lnSpc>
                <a:spcPct val="1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Sequencing results in real-time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Differences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Different detection mechanisms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Library preparation chemistry</a:t>
            </a:r>
          </a:p>
          <a:p>
            <a:pPr marL="914400" indent="-342900">
              <a:lnSpc>
                <a:spcPct val="100000"/>
              </a:lnSpc>
              <a:buClr>
                <a:srgbClr val="2A528F"/>
              </a:buClr>
              <a:buSzPts val="1800"/>
              <a:buFont typeface="Arial" panose="020B0604020202020204" pitchFamily="34" charset="0"/>
              <a:buChar char="○"/>
            </a:pPr>
            <a:r>
              <a:rPr lang="en-US" dirty="0"/>
              <a:t>Flow cell configuration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Genomics</a:t>
            </a:r>
            <a:r>
              <a:rPr lang="en-US" spc="-7" dirty="0"/>
              <a:t> technology</a:t>
            </a:r>
            <a:endParaRPr spc="-6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753850" y="10844213"/>
            <a:ext cx="43815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5858">
              <a:spcBef>
                <a:spcPts val="36"/>
              </a:spcBef>
            </a:pPr>
            <a:fld id="{81D60167-4931-47E6-BA6A-407CBD079E47}" type="slidenum">
              <a:rPr lang="en-US" spc="-50" smtClean="0"/>
              <a:pPr marL="125095">
                <a:spcBef>
                  <a:spcPts val="60"/>
                </a:spcBef>
              </a:pPr>
              <a:t>6</a:t>
            </a:fld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512580" y="4312699"/>
            <a:ext cx="2428987" cy="623344"/>
          </a:xfrm>
          <a:prstGeom prst="rect">
            <a:avLst/>
          </a:prstGeom>
        </p:spPr>
        <p:txBody>
          <a:bodyPr vert="horz" wrap="square" lIns="0" tIns="33116" rIns="0" bIns="0" rtlCol="0">
            <a:spAutoFit/>
          </a:bodyPr>
          <a:lstStyle/>
          <a:p>
            <a:pPr marL="169813" marR="3081" indent="-162497">
              <a:lnSpc>
                <a:spcPts val="2250"/>
              </a:lnSpc>
              <a:spcBef>
                <a:spcPts val="261"/>
              </a:spcBef>
            </a:pPr>
            <a:r>
              <a:rPr sz="2001" b="1" dirty="0">
                <a:latin typeface="Arial"/>
                <a:cs typeface="Arial"/>
              </a:rPr>
              <a:t>Sanger</a:t>
            </a:r>
            <a:r>
              <a:rPr sz="2001" b="1" spc="-58" dirty="0">
                <a:latin typeface="Arial"/>
                <a:cs typeface="Arial"/>
              </a:rPr>
              <a:t> </a:t>
            </a:r>
            <a:r>
              <a:rPr sz="2001" b="1" spc="-6" dirty="0">
                <a:latin typeface="Arial"/>
                <a:cs typeface="Arial"/>
              </a:rPr>
              <a:t>sequencing, </a:t>
            </a:r>
            <a:r>
              <a:rPr sz="2001" b="1" dirty="0">
                <a:latin typeface="Arial"/>
                <a:cs typeface="Arial"/>
              </a:rPr>
              <a:t>Genome</a:t>
            </a:r>
            <a:r>
              <a:rPr sz="2001" b="1" spc="-55" dirty="0">
                <a:latin typeface="Arial"/>
                <a:cs typeface="Arial"/>
              </a:rPr>
              <a:t> </a:t>
            </a:r>
            <a:r>
              <a:rPr sz="2001" b="1" spc="-6" dirty="0">
                <a:latin typeface="Arial"/>
                <a:cs typeface="Arial"/>
              </a:rPr>
              <a:t>Projects</a:t>
            </a:r>
            <a:endParaRPr sz="200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509" y="4455564"/>
            <a:ext cx="1427049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dirty="0">
                <a:latin typeface="Arial"/>
                <a:cs typeface="Arial"/>
              </a:rPr>
              <a:t>Short</a:t>
            </a:r>
            <a:r>
              <a:rPr sz="2001" b="1" spc="-24" dirty="0">
                <a:latin typeface="Arial"/>
                <a:cs typeface="Arial"/>
              </a:rPr>
              <a:t> </a:t>
            </a:r>
            <a:r>
              <a:rPr sz="2001" b="1" spc="-6" dirty="0">
                <a:latin typeface="Arial"/>
                <a:cs typeface="Arial"/>
              </a:rPr>
              <a:t>reads</a:t>
            </a:r>
            <a:endParaRPr sz="200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3466" y="4455564"/>
            <a:ext cx="2160982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dirty="0">
                <a:latin typeface="Arial"/>
                <a:cs typeface="Arial"/>
              </a:rPr>
              <a:t>Early</a:t>
            </a:r>
            <a:r>
              <a:rPr sz="2001" b="1" spc="-33" dirty="0">
                <a:latin typeface="Arial"/>
                <a:cs typeface="Arial"/>
              </a:rPr>
              <a:t> </a:t>
            </a:r>
            <a:r>
              <a:rPr sz="2001" b="1" dirty="0">
                <a:latin typeface="Arial"/>
                <a:cs typeface="Arial"/>
              </a:rPr>
              <a:t>Long</a:t>
            </a:r>
            <a:r>
              <a:rPr sz="2001" b="1" spc="-33" dirty="0">
                <a:latin typeface="Arial"/>
                <a:cs typeface="Arial"/>
              </a:rPr>
              <a:t> </a:t>
            </a:r>
            <a:r>
              <a:rPr sz="2001" b="1" spc="-6" dirty="0">
                <a:latin typeface="Arial"/>
                <a:cs typeface="Arial"/>
              </a:rPr>
              <a:t>Reads</a:t>
            </a:r>
            <a:endParaRPr sz="2001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178" y="2738318"/>
            <a:ext cx="1173569" cy="16396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34021" y="2186354"/>
            <a:ext cx="986150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dirty="0">
                <a:latin typeface="Arial MT"/>
                <a:cs typeface="Arial MT"/>
              </a:rPr>
              <a:t>1st</a:t>
            </a:r>
            <a:r>
              <a:rPr sz="2486" spc="3" dirty="0">
                <a:latin typeface="Arial MT"/>
                <a:cs typeface="Arial MT"/>
              </a:rPr>
              <a:t> </a:t>
            </a:r>
            <a:r>
              <a:rPr sz="2486" spc="-15" dirty="0">
                <a:latin typeface="Arial MT"/>
                <a:cs typeface="Arial MT"/>
              </a:rPr>
              <a:t>era</a:t>
            </a:r>
            <a:endParaRPr sz="2486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2837" y="2186354"/>
            <a:ext cx="1092428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dirty="0">
                <a:latin typeface="Arial MT"/>
                <a:cs typeface="Arial MT"/>
              </a:rPr>
              <a:t>2nd</a:t>
            </a:r>
            <a:r>
              <a:rPr sz="2486" spc="3" dirty="0">
                <a:latin typeface="Arial MT"/>
                <a:cs typeface="Arial MT"/>
              </a:rPr>
              <a:t> </a:t>
            </a:r>
            <a:r>
              <a:rPr sz="2486" spc="-15" dirty="0">
                <a:latin typeface="Arial MT"/>
                <a:cs typeface="Arial MT"/>
              </a:rPr>
              <a:t>era</a:t>
            </a:r>
            <a:endParaRPr sz="2486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3180" y="2186354"/>
            <a:ext cx="1021576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dirty="0">
                <a:latin typeface="Arial MT"/>
                <a:cs typeface="Arial MT"/>
              </a:rPr>
              <a:t>3rd </a:t>
            </a:r>
            <a:r>
              <a:rPr sz="2486" spc="-15" dirty="0">
                <a:latin typeface="Arial MT"/>
                <a:cs typeface="Arial MT"/>
              </a:rPr>
              <a:t>era</a:t>
            </a:r>
            <a:endParaRPr sz="2486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9806" y="3051375"/>
            <a:ext cx="1055581" cy="7547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953844" y="2186354"/>
            <a:ext cx="1003863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dirty="0">
                <a:latin typeface="Arial MT"/>
                <a:cs typeface="Arial MT"/>
              </a:rPr>
              <a:t>4th </a:t>
            </a:r>
            <a:r>
              <a:rPr sz="2486" spc="-15" dirty="0">
                <a:latin typeface="Arial MT"/>
                <a:cs typeface="Arial MT"/>
              </a:rPr>
              <a:t>era</a:t>
            </a:r>
            <a:endParaRPr sz="2486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9038" y="4455564"/>
            <a:ext cx="2593795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30" dirty="0">
                <a:latin typeface="Arial"/>
                <a:cs typeface="Arial"/>
              </a:rPr>
              <a:t>Telomere-</a:t>
            </a:r>
            <a:r>
              <a:rPr sz="2001" b="1" spc="-15" dirty="0">
                <a:latin typeface="Arial"/>
                <a:cs typeface="Arial"/>
              </a:rPr>
              <a:t>to-</a:t>
            </a:r>
            <a:r>
              <a:rPr sz="2001" b="1" spc="-6" dirty="0">
                <a:latin typeface="Arial"/>
                <a:cs typeface="Arial"/>
              </a:rPr>
              <a:t>telomere</a:t>
            </a:r>
            <a:endParaRPr sz="2001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5182" y="2738318"/>
            <a:ext cx="1301130" cy="16395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669" y="2704460"/>
            <a:ext cx="1551963" cy="154883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549938" y="2953542"/>
            <a:ext cx="1828672" cy="1232977"/>
            <a:chOff x="9151553" y="4870610"/>
            <a:chExt cx="3015615" cy="20332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4334" y="4870610"/>
              <a:ext cx="2572701" cy="16962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51553" y="6229856"/>
              <a:ext cx="1047115" cy="674370"/>
            </a:xfrm>
            <a:custGeom>
              <a:avLst/>
              <a:gdLst/>
              <a:ahLst/>
              <a:cxnLst/>
              <a:rect l="l" t="t" r="r" b="b"/>
              <a:pathLst>
                <a:path w="1047115" h="674370">
                  <a:moveTo>
                    <a:pt x="1047088" y="0"/>
                  </a:moveTo>
                  <a:lnTo>
                    <a:pt x="0" y="0"/>
                  </a:lnTo>
                  <a:lnTo>
                    <a:pt x="0" y="673950"/>
                  </a:lnTo>
                  <a:lnTo>
                    <a:pt x="1047088" y="673950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dirty="0"/>
              <a:t>Long</a:t>
            </a:r>
            <a:r>
              <a:rPr spc="-100" dirty="0"/>
              <a:t> </a:t>
            </a:r>
            <a:r>
              <a:rPr dirty="0"/>
              <a:t>read</a:t>
            </a:r>
            <a:r>
              <a:rPr spc="-97" dirty="0"/>
              <a:t> </a:t>
            </a:r>
            <a:r>
              <a:rPr dirty="0"/>
              <a:t>platform</a:t>
            </a:r>
            <a:r>
              <a:rPr lang="en-US" dirty="0"/>
              <a:t>s</a:t>
            </a:r>
            <a:r>
              <a:rPr spc="-97" dirty="0"/>
              <a:t> </a:t>
            </a:r>
            <a:r>
              <a:rPr spc="-6" dirty="0"/>
              <a:t>comparison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649238" y="5369561"/>
            <a:ext cx="4949620" cy="81589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b="1" spc="-6" dirty="0">
                <a:latin typeface="Arial"/>
                <a:cs typeface="Arial"/>
              </a:rPr>
              <a:t>PacBio</a:t>
            </a:r>
            <a:endParaRPr sz="2092">
              <a:latin typeface="Arial"/>
              <a:cs typeface="Arial"/>
            </a:endParaRPr>
          </a:p>
          <a:p>
            <a:pPr marL="7701" marR="3081">
              <a:lnSpc>
                <a:spcPct val="100400"/>
              </a:lnSpc>
              <a:spcBef>
                <a:spcPts val="30"/>
              </a:spcBef>
            </a:pPr>
            <a:r>
              <a:rPr sz="1577" dirty="0">
                <a:latin typeface="Arial MT"/>
                <a:cs typeface="Arial MT"/>
              </a:rPr>
              <a:t>Pros:</a:t>
            </a:r>
            <a:r>
              <a:rPr sz="1577" spc="36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accuracy,</a:t>
            </a:r>
            <a:r>
              <a:rPr sz="1577" spc="39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read</a:t>
            </a:r>
            <a:r>
              <a:rPr sz="1577" spc="39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length,</a:t>
            </a:r>
            <a:r>
              <a:rPr sz="1577" spc="39" dirty="0">
                <a:latin typeface="Arial MT"/>
                <a:cs typeface="Arial MT"/>
              </a:rPr>
              <a:t> </a:t>
            </a:r>
            <a:r>
              <a:rPr sz="1577" spc="33" dirty="0">
                <a:latin typeface="Arial MT"/>
                <a:cs typeface="Arial MT"/>
              </a:rPr>
              <a:t>detect</a:t>
            </a:r>
            <a:r>
              <a:rPr sz="1577" spc="39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base</a:t>
            </a:r>
            <a:r>
              <a:rPr sz="1577" spc="39" dirty="0">
                <a:latin typeface="Arial MT"/>
                <a:cs typeface="Arial MT"/>
              </a:rPr>
              <a:t> </a:t>
            </a:r>
            <a:r>
              <a:rPr sz="1577" spc="-6" dirty="0">
                <a:latin typeface="Arial MT"/>
                <a:cs typeface="Arial MT"/>
              </a:rPr>
              <a:t>modifications </a:t>
            </a:r>
            <a:r>
              <a:rPr sz="1577" dirty="0">
                <a:latin typeface="Arial MT"/>
                <a:cs typeface="Arial MT"/>
              </a:rPr>
              <a:t>Cons:</a:t>
            </a:r>
            <a:r>
              <a:rPr sz="1577" spc="118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instrument</a:t>
            </a:r>
            <a:r>
              <a:rPr sz="1577" spc="121" dirty="0">
                <a:latin typeface="Arial MT"/>
                <a:cs typeface="Arial MT"/>
              </a:rPr>
              <a:t> </a:t>
            </a:r>
            <a:r>
              <a:rPr sz="1577" spc="30" dirty="0">
                <a:latin typeface="Arial MT"/>
                <a:cs typeface="Arial MT"/>
              </a:rPr>
              <a:t>cost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226" y="5248920"/>
            <a:ext cx="5182969" cy="105858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b="1" dirty="0">
                <a:latin typeface="Arial"/>
                <a:cs typeface="Arial"/>
              </a:rPr>
              <a:t>Oxford</a:t>
            </a:r>
            <a:r>
              <a:rPr sz="2092" b="1" spc="-97" dirty="0">
                <a:latin typeface="Arial"/>
                <a:cs typeface="Arial"/>
              </a:rPr>
              <a:t> </a:t>
            </a:r>
            <a:r>
              <a:rPr sz="2092" b="1" spc="-6" dirty="0">
                <a:latin typeface="Arial"/>
                <a:cs typeface="Arial"/>
              </a:rPr>
              <a:t>Nanopore</a:t>
            </a:r>
            <a:endParaRPr sz="2092">
              <a:latin typeface="Arial"/>
              <a:cs typeface="Arial"/>
            </a:endParaRPr>
          </a:p>
          <a:p>
            <a:pPr marL="7701" marR="3081">
              <a:lnSpc>
                <a:spcPct val="100400"/>
              </a:lnSpc>
              <a:spcBef>
                <a:spcPts val="30"/>
              </a:spcBef>
            </a:pPr>
            <a:r>
              <a:rPr sz="1577" dirty="0">
                <a:latin typeface="Arial MT"/>
                <a:cs typeface="Arial MT"/>
              </a:rPr>
              <a:t>Pros:</a:t>
            </a:r>
            <a:r>
              <a:rPr sz="1577" spc="61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ultra</a:t>
            </a:r>
            <a:r>
              <a:rPr sz="1577" spc="64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long</a:t>
            </a:r>
            <a:r>
              <a:rPr sz="1577" spc="64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reads,</a:t>
            </a:r>
            <a:r>
              <a:rPr sz="1577" spc="61" dirty="0">
                <a:latin typeface="Arial MT"/>
                <a:cs typeface="Arial MT"/>
              </a:rPr>
              <a:t> </a:t>
            </a:r>
            <a:r>
              <a:rPr sz="1577" spc="-6" dirty="0">
                <a:latin typeface="Arial MT"/>
                <a:cs typeface="Arial MT"/>
              </a:rPr>
              <a:t>cheap(er)</a:t>
            </a:r>
            <a:r>
              <a:rPr sz="1577" spc="64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instruments,</a:t>
            </a:r>
            <a:r>
              <a:rPr sz="1577" spc="64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direct</a:t>
            </a:r>
            <a:r>
              <a:rPr sz="1577" spc="61" dirty="0">
                <a:latin typeface="Arial MT"/>
                <a:cs typeface="Arial MT"/>
              </a:rPr>
              <a:t> </a:t>
            </a:r>
            <a:r>
              <a:rPr sz="1577" spc="-12" dirty="0">
                <a:latin typeface="Arial MT"/>
                <a:cs typeface="Arial MT"/>
              </a:rPr>
              <a:t>RNA, </a:t>
            </a:r>
            <a:r>
              <a:rPr sz="1577" spc="33" dirty="0">
                <a:latin typeface="Arial MT"/>
                <a:cs typeface="Arial MT"/>
              </a:rPr>
              <a:t>detect</a:t>
            </a:r>
            <a:r>
              <a:rPr sz="1577" spc="30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base</a:t>
            </a:r>
            <a:r>
              <a:rPr sz="1577" spc="30" dirty="0">
                <a:latin typeface="Arial MT"/>
                <a:cs typeface="Arial MT"/>
              </a:rPr>
              <a:t> </a:t>
            </a:r>
            <a:r>
              <a:rPr sz="1577" spc="-6" dirty="0">
                <a:latin typeface="Arial MT"/>
                <a:cs typeface="Arial MT"/>
              </a:rPr>
              <a:t>modifications</a:t>
            </a:r>
            <a:endParaRPr sz="1577">
              <a:latin typeface="Arial MT"/>
              <a:cs typeface="Arial MT"/>
            </a:endParaRPr>
          </a:p>
          <a:p>
            <a:pPr marL="7701">
              <a:spcBef>
                <a:spcPts val="6"/>
              </a:spcBef>
            </a:pPr>
            <a:r>
              <a:rPr sz="1577" dirty="0">
                <a:latin typeface="Arial MT"/>
                <a:cs typeface="Arial MT"/>
              </a:rPr>
              <a:t>Cons:</a:t>
            </a:r>
            <a:r>
              <a:rPr sz="1577" spc="106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slightly</a:t>
            </a:r>
            <a:r>
              <a:rPr sz="1577" spc="106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lower</a:t>
            </a:r>
            <a:r>
              <a:rPr sz="1577" spc="106" dirty="0">
                <a:latin typeface="Arial MT"/>
                <a:cs typeface="Arial MT"/>
              </a:rPr>
              <a:t> </a:t>
            </a:r>
            <a:r>
              <a:rPr sz="1577" spc="-6" dirty="0">
                <a:latin typeface="Arial MT"/>
                <a:cs typeface="Arial MT"/>
              </a:rPr>
              <a:t>accuracy</a:t>
            </a:r>
            <a:endParaRPr sz="1577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152" y="2140656"/>
            <a:ext cx="1427966" cy="21771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1825" y="2339290"/>
            <a:ext cx="3390662" cy="190486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dirty="0"/>
              <a:t>Long</a:t>
            </a:r>
            <a:r>
              <a:rPr spc="-76" dirty="0"/>
              <a:t> </a:t>
            </a:r>
            <a:r>
              <a:rPr dirty="0"/>
              <a:t>read</a:t>
            </a:r>
            <a:r>
              <a:rPr spc="-76" dirty="0"/>
              <a:t> </a:t>
            </a:r>
            <a:r>
              <a:rPr spc="-6" dirty="0"/>
              <a:t>sequencing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186450" y="1506452"/>
            <a:ext cx="7331949" cy="263004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Pacific</a:t>
            </a:r>
            <a:r>
              <a:rPr sz="2092" spc="10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Biosciences</a:t>
            </a:r>
            <a:r>
              <a:rPr sz="2092" spc="10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176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140163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DNA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templates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are</a:t>
            </a:r>
            <a:r>
              <a:rPr sz="2092" spc="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captured</a:t>
            </a:r>
            <a:r>
              <a:rPr sz="2092" spc="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by</a:t>
            </a:r>
            <a:r>
              <a:rPr sz="2092" spc="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DNA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polymerase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at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the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5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bottom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of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tiny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well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94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51214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As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the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polymerase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copies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the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template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strand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the </a:t>
            </a:r>
            <a:r>
              <a:rPr sz="2092" spc="2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incorporation</a:t>
            </a:r>
            <a:r>
              <a:rPr sz="2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events</a:t>
            </a:r>
            <a:r>
              <a:rPr sz="2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are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recorded</a:t>
            </a:r>
            <a:r>
              <a:rPr sz="2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as</a:t>
            </a:r>
            <a:r>
              <a:rPr sz="2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flashes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of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light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82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087" y="1331803"/>
            <a:ext cx="3176013" cy="4802140"/>
            <a:chOff x="12690712" y="2196242"/>
            <a:chExt cx="5237480" cy="791908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1976" y="2196242"/>
              <a:ext cx="4775708" cy="7830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690704" y="4083652"/>
              <a:ext cx="1683385" cy="6031230"/>
            </a:xfrm>
            <a:custGeom>
              <a:avLst/>
              <a:gdLst/>
              <a:ahLst/>
              <a:cxnLst/>
              <a:rect l="l" t="t" r="r" b="b"/>
              <a:pathLst>
                <a:path w="1683384" h="6031230">
                  <a:moveTo>
                    <a:pt x="1683194" y="4471060"/>
                  </a:moveTo>
                  <a:lnTo>
                    <a:pt x="1138707" y="4471060"/>
                  </a:lnTo>
                  <a:lnTo>
                    <a:pt x="1138707" y="0"/>
                  </a:lnTo>
                  <a:lnTo>
                    <a:pt x="0" y="0"/>
                  </a:lnTo>
                  <a:lnTo>
                    <a:pt x="0" y="6031230"/>
                  </a:lnTo>
                  <a:lnTo>
                    <a:pt x="544487" y="6031230"/>
                  </a:lnTo>
                  <a:lnTo>
                    <a:pt x="1138707" y="6031230"/>
                  </a:lnTo>
                  <a:lnTo>
                    <a:pt x="1683194" y="6031230"/>
                  </a:lnTo>
                  <a:lnTo>
                    <a:pt x="1683194" y="4471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186451" y="2141408"/>
            <a:ext cx="5794452" cy="260304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Pacific</a:t>
            </a:r>
            <a:r>
              <a:rPr sz="2092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Biosciences</a:t>
            </a:r>
            <a:r>
              <a:rPr sz="2092" spc="4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HiFi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176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Clever</a:t>
            </a:r>
            <a:r>
              <a:rPr sz="2092" spc="8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molecular</a:t>
            </a:r>
            <a:r>
              <a:rPr sz="2092" spc="7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biology</a:t>
            </a:r>
            <a:r>
              <a:rPr sz="2092" spc="8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trick:</a:t>
            </a:r>
            <a:r>
              <a:rPr sz="2092" spc="7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add</a:t>
            </a:r>
            <a:r>
              <a:rPr sz="2092" spc="8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hairpins</a:t>
            </a:r>
            <a:r>
              <a:rPr sz="2092" spc="7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4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either</a:t>
            </a:r>
            <a:r>
              <a:rPr sz="2092" spc="2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end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of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DNA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molecule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allowing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 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go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around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in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circle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3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>
              <a:lnSpc>
                <a:spcPts val="2504"/>
              </a:lnSpc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Perform</a:t>
            </a:r>
            <a:r>
              <a:rPr sz="2092" spc="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multiple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passes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</a:t>
            </a:r>
            <a:r>
              <a:rPr sz="2092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create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i="1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consensus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701">
              <a:lnSpc>
                <a:spcPts val="2504"/>
              </a:lnSpc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with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4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~99.9%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accuracy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1113" y="1969396"/>
            <a:ext cx="5293029" cy="237373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A7782E19-2EEA-2948-8160-A7454BF7F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PacBio sequencing</a:t>
            </a:r>
            <a:endParaRPr spc="-6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PacBio sequencing</a:t>
            </a:r>
            <a:endParaRPr spc="-6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pic>
        <p:nvPicPr>
          <p:cNvPr id="10" name="Picture 9" descr="A diagram of a sequence of steps&#10;&#10;Description automatically generated">
            <a:extLst>
              <a:ext uri="{FF2B5EF4-FFF2-40B4-BE49-F238E27FC236}">
                <a16:creationId xmlns:a16="http://schemas.microsoft.com/office/drawing/2014/main" id="{19DA2220-4396-E449-AD39-91FC3C18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419" y="1236200"/>
            <a:ext cx="5211958" cy="562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52E5B-6546-2447-808F-0FC8B297FCB0}"/>
              </a:ext>
            </a:extLst>
          </p:cNvPr>
          <p:cNvSpPr txBox="1"/>
          <p:nvPr/>
        </p:nvSpPr>
        <p:spPr>
          <a:xfrm>
            <a:off x="356839" y="1687685"/>
            <a:ext cx="5015261" cy="4232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marR="3081">
              <a:lnSpc>
                <a:spcPts val="2498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CLR: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- It sequences the DNA strand once.</a:t>
            </a:r>
          </a:p>
          <a:p>
            <a:pPr marL="7701" marR="3081">
              <a:lnSpc>
                <a:spcPts val="2498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-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Reads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are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long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(&gt;30,000bp)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4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but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fairly</a:t>
            </a:r>
            <a:r>
              <a:rPr lang="en-US" sz="1800" spc="-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pc="-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error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prone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(10-</a:t>
            </a:r>
            <a:r>
              <a:rPr lang="en-US" sz="1800" spc="3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15%</a:t>
            </a:r>
            <a:r>
              <a:rPr lang="en-US" sz="1800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errors)</a:t>
            </a:r>
            <a:br>
              <a:rPr lang="en-US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</a:br>
            <a:r>
              <a:rPr lang="en-US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- 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sing</a:t>
            </a:r>
            <a:r>
              <a:rPr lang="en-US" sz="1800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this</a:t>
            </a:r>
            <a:r>
              <a:rPr lang="en-US" sz="1800" spc="3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approach</a:t>
            </a:r>
            <a:r>
              <a:rPr lang="en-US" sz="1800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as</a:t>
            </a:r>
            <a:r>
              <a:rPr lang="en-US" sz="1800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single 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molecule</a:t>
            </a:r>
            <a:r>
              <a:rPr lang="en-US" sz="1800" spc="1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r>
              <a:rPr lang="en-US" sz="1800" spc="1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has</a:t>
            </a:r>
            <a:r>
              <a:rPr lang="en-US" sz="1800" spc="1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3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low</a:t>
            </a:r>
            <a:r>
              <a:rPr lang="en-US" sz="1800" spc="1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signal-	to-noise</a:t>
            </a:r>
            <a:r>
              <a:rPr lang="en-US" sz="1800" spc="1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ratio</a:t>
            </a:r>
          </a:p>
          <a:p>
            <a:pPr marL="7701" marR="3081">
              <a:lnSpc>
                <a:spcPts val="2498"/>
              </a:lnSpc>
            </a:pPr>
            <a:endParaRPr lang="en-US" sz="1800" spc="-6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CCS:</a:t>
            </a:r>
          </a:p>
          <a:p>
            <a:pPr marL="7701" marR="3081">
              <a:lnSpc>
                <a:spcPts val="2498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-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It sequences the strand multiple 	times.</a:t>
            </a:r>
          </a:p>
          <a:p>
            <a:pPr marL="7701" marR="3081">
              <a:lnSpc>
                <a:spcPts val="2498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	-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Reads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are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shorter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(~10,000bp)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4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but</a:t>
            </a:r>
            <a:r>
              <a:rPr lang="en-US" sz="1800" spc="-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of 	high quality (0.1</a:t>
            </a:r>
            <a:r>
              <a:rPr lang="en-US" sz="1800" spc="3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%</a:t>
            </a:r>
            <a:r>
              <a:rPr lang="en-US" sz="1800" spc="4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lang="en-US" sz="1800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errors)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29316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PacBio sequencing</a:t>
            </a:r>
            <a:endParaRPr spc="-6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pic>
        <p:nvPicPr>
          <p:cNvPr id="4098" name="Picture 2" descr="Comparison between PacBio HiFi and CLR sequencing methods">
            <a:extLst>
              <a:ext uri="{FF2B5EF4-FFF2-40B4-BE49-F238E27FC236}">
                <a16:creationId xmlns:a16="http://schemas.microsoft.com/office/drawing/2014/main" id="{E1B1F0DD-6368-E24B-8B9A-C5783879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/>
          <a:stretch/>
        </p:blipFill>
        <p:spPr bwMode="auto">
          <a:xfrm>
            <a:off x="1589448" y="1123608"/>
            <a:ext cx="3286315" cy="573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mparison between PacBio HiFi and CLR sequencing methods">
            <a:extLst>
              <a:ext uri="{FF2B5EF4-FFF2-40B4-BE49-F238E27FC236}">
                <a16:creationId xmlns:a16="http://schemas.microsoft.com/office/drawing/2014/main" id="{DE4F06BD-AC2D-C14B-BB9B-BE7036BF5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7"/>
          <a:stretch/>
        </p:blipFill>
        <p:spPr bwMode="auto">
          <a:xfrm>
            <a:off x="5896181" y="957957"/>
            <a:ext cx="3605627" cy="590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147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0080-9D67-D04E-9619-1905289D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Pacific Biosciences - PacBio</a:t>
            </a:r>
          </a:p>
        </p:txBody>
      </p:sp>
      <p:pic>
        <p:nvPicPr>
          <p:cNvPr id="11266" name="Picture 2" descr="Fig. 2">
            <a:extLst>
              <a:ext uri="{FF2B5EF4-FFF2-40B4-BE49-F238E27FC236}">
                <a16:creationId xmlns:a16="http://schemas.microsoft.com/office/drawing/2014/main" id="{2A36BCA6-3EA6-E743-A06A-E0A08D5AD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" t="2443" r="51358" b="58542"/>
          <a:stretch/>
        </p:blipFill>
        <p:spPr bwMode="auto">
          <a:xfrm>
            <a:off x="628651" y="1664915"/>
            <a:ext cx="4729161" cy="43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3628B6-BD37-E24E-AE48-374BE4C94B37}"/>
              </a:ext>
            </a:extLst>
          </p:cNvPr>
          <p:cNvCxnSpPr/>
          <p:nvPr/>
        </p:nvCxnSpPr>
        <p:spPr>
          <a:xfrm flipV="1">
            <a:off x="4071938" y="1714500"/>
            <a:ext cx="2471737" cy="21145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343B1B-91BE-564F-9644-034EE08DF3F5}"/>
              </a:ext>
            </a:extLst>
          </p:cNvPr>
          <p:cNvCxnSpPr>
            <a:cxnSpLocks/>
          </p:cNvCxnSpPr>
          <p:nvPr/>
        </p:nvCxnSpPr>
        <p:spPr>
          <a:xfrm>
            <a:off x="4071938" y="4210422"/>
            <a:ext cx="2962275" cy="1590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ig. 2">
            <a:extLst>
              <a:ext uri="{FF2B5EF4-FFF2-40B4-BE49-F238E27FC236}">
                <a16:creationId xmlns:a16="http://schemas.microsoft.com/office/drawing/2014/main" id="{E6CAC317-073B-DB4B-83FA-6A6FAF792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0" r="49825"/>
          <a:stretch/>
        </p:blipFill>
        <p:spPr bwMode="auto">
          <a:xfrm>
            <a:off x="7124700" y="1063109"/>
            <a:ext cx="4067175" cy="553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Nanopore sequencing</a:t>
            </a:r>
            <a:endParaRPr spc="-6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267413" y="2420763"/>
            <a:ext cx="4723688" cy="64975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marR="3081">
              <a:lnSpc>
                <a:spcPts val="2498"/>
              </a:lnSpc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Miniaturized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r>
              <a:rPr sz="2092" spc="6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device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that</a:t>
            </a:r>
            <a:r>
              <a:rPr sz="2092" spc="6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connects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standard</a:t>
            </a:r>
            <a:r>
              <a:rPr sz="2092" spc="10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laptop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9636" y="2186054"/>
            <a:ext cx="5312914" cy="24784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Nanopore sequencing</a:t>
            </a:r>
            <a:endParaRPr spc="-6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sp>
        <p:nvSpPr>
          <p:cNvPr id="7" name="object 7"/>
          <p:cNvSpPr txBox="1"/>
          <p:nvPr/>
        </p:nvSpPr>
        <p:spPr>
          <a:xfrm>
            <a:off x="356839" y="1478172"/>
            <a:ext cx="4606265" cy="518471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Oxford</a:t>
            </a:r>
            <a:r>
              <a:rPr sz="2092" spc="8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Nanopore</a:t>
            </a:r>
            <a:r>
              <a:rPr sz="2092" spc="9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176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DNA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is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pushed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through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nanopore</a:t>
            </a:r>
            <a:r>
              <a:rPr lang="en-US" sz="2092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en-US"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(a transmembrane pore protein)</a:t>
            </a:r>
            <a:r>
              <a:rPr sz="2092" i="1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using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motor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protein</a:t>
            </a:r>
            <a:endParaRPr lang="en-US"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endParaRPr lang="en-US"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r>
              <a:rPr lang="en-US"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he</a:t>
            </a:r>
            <a:r>
              <a:rPr sz="2092" spc="5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system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senses</a:t>
            </a:r>
            <a:r>
              <a:rPr sz="2092" spc="5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electrical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signal</a:t>
            </a:r>
            <a:r>
              <a:rPr lang="en-US"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, and every nucleotide has a different electric current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94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54644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Machine</a:t>
            </a:r>
            <a:r>
              <a:rPr sz="2092" spc="2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learning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is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used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</a:t>
            </a:r>
            <a:r>
              <a:rPr sz="2092" spc="2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decode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“squiggle”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into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predicted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</a:t>
            </a:r>
            <a:r>
              <a:rPr sz="2092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sequence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3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/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Reads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can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be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very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long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(&gt;100kb),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~99%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accurate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pic>
        <p:nvPicPr>
          <p:cNvPr id="10" name="Picture 2" descr="Principle of Nanopore Sequencing.">
            <a:extLst>
              <a:ext uri="{FF2B5EF4-FFF2-40B4-BE49-F238E27FC236}">
                <a16:creationId xmlns:a16="http://schemas.microsoft.com/office/drawing/2014/main" id="{8268EDC2-0330-5E4C-B27A-F8D8700A9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12084" r="1567" b="5656"/>
          <a:stretch/>
        </p:blipFill>
        <p:spPr bwMode="auto">
          <a:xfrm>
            <a:off x="5210174" y="2272126"/>
            <a:ext cx="6981826" cy="45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39" y="338788"/>
            <a:ext cx="11835161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lang="en-US" dirty="0"/>
              <a:t>Nanopore sequencing</a:t>
            </a:r>
            <a:endParaRPr spc="-6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0" y="10817225"/>
            <a:ext cx="6981825" cy="37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701">
              <a:spcBef>
                <a:spcPts val="18"/>
              </a:spcBef>
            </a:pPr>
            <a:r>
              <a:rPr lang="en-US" spc="-35"/>
              <a:t>Canadian</a:t>
            </a:r>
            <a:r>
              <a:rPr lang="en-US" spc="-110"/>
              <a:t> </a:t>
            </a:r>
            <a:r>
              <a:rPr lang="en-US" spc="-25"/>
              <a:t>Bioinformatics</a:t>
            </a:r>
            <a:r>
              <a:rPr lang="en-US" spc="-105"/>
              <a:t> </a:t>
            </a:r>
            <a:r>
              <a:rPr lang="en-US" spc="-10"/>
              <a:t>Workshops</a:t>
            </a:r>
            <a:r>
              <a:rPr lang="en-US" spc="-105"/>
              <a:t> </a:t>
            </a:r>
            <a:r>
              <a:rPr lang="en-US"/>
              <a:t>|</a:t>
            </a:r>
            <a:r>
              <a:rPr lang="en-US" spc="-105"/>
              <a:t> </a:t>
            </a:r>
            <a:r>
              <a:rPr lang="en-US" spc="-10"/>
              <a:t>bioinformatics.ca</a:t>
            </a:r>
            <a:endParaRPr spc="-6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7264" y="1455696"/>
            <a:ext cx="5195078" cy="45011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6452" y="1982669"/>
            <a:ext cx="5924218" cy="422156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Oxford</a:t>
            </a:r>
            <a:r>
              <a:rPr sz="2092" spc="8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Nanopore</a:t>
            </a:r>
            <a:r>
              <a:rPr sz="2092" spc="9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Sequencing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176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DNA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is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pushed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through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nanopore</a:t>
            </a:r>
            <a:r>
              <a:rPr lang="en-US" sz="2092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en-US"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(a transmembrane pore protein)</a:t>
            </a:r>
            <a:r>
              <a:rPr sz="2092" i="1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using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motor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protein</a:t>
            </a:r>
            <a:endParaRPr lang="en-US"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endParaRPr lang="en-US"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081">
              <a:lnSpc>
                <a:spcPts val="2498"/>
              </a:lnSpc>
              <a:spcBef>
                <a:spcPts val="3"/>
              </a:spcBef>
            </a:pPr>
            <a:r>
              <a:rPr lang="en-US"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he</a:t>
            </a:r>
            <a:r>
              <a:rPr sz="2092" spc="5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system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senses</a:t>
            </a:r>
            <a:r>
              <a:rPr sz="2092" spc="5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electrical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signal</a:t>
            </a:r>
            <a:r>
              <a:rPr lang="en-US"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, and every nucleotide has a different electric current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94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 marR="354644">
              <a:lnSpc>
                <a:spcPts val="2498"/>
              </a:lnSpc>
              <a:spcBef>
                <a:spcPts val="3"/>
              </a:spcBef>
            </a:pP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Machine</a:t>
            </a:r>
            <a:r>
              <a:rPr sz="2092" spc="2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learning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is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used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to</a:t>
            </a:r>
            <a:r>
              <a:rPr sz="2092" spc="24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decode</a:t>
            </a:r>
            <a:r>
              <a:rPr sz="2092" spc="2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4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“squiggle”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into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predicted</a:t>
            </a:r>
            <a:r>
              <a:rPr sz="2092" spc="-18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</a:t>
            </a:r>
            <a:r>
              <a:rPr sz="2092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sequence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>
              <a:spcBef>
                <a:spcPts val="3"/>
              </a:spcBef>
            </a:pP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  <a:p>
            <a:pPr marL="7701"/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Reads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can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be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very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long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(&gt;100kb),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67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~99%</a:t>
            </a:r>
            <a:r>
              <a:rPr sz="2092" spc="-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 </a:t>
            </a:r>
            <a:r>
              <a:rPr sz="2092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MT"/>
              </a:rPr>
              <a:t>accurate</a:t>
            </a:r>
            <a:endParaRPr sz="2092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4803" y="5815491"/>
            <a:ext cx="2423981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dirty="0">
                <a:latin typeface="Arial MT"/>
                <a:cs typeface="Arial MT"/>
              </a:rPr>
              <a:t>Figure</a:t>
            </a:r>
            <a:r>
              <a:rPr sz="1577" spc="69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from</a:t>
            </a:r>
            <a:r>
              <a:rPr sz="1577" spc="73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Goodwin</a:t>
            </a:r>
            <a:r>
              <a:rPr sz="1577" spc="73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et</a:t>
            </a:r>
            <a:r>
              <a:rPr sz="1577" spc="73" dirty="0">
                <a:latin typeface="Arial MT"/>
                <a:cs typeface="Arial MT"/>
              </a:rPr>
              <a:t> </a:t>
            </a:r>
            <a:r>
              <a:rPr sz="1577" spc="-15" dirty="0">
                <a:latin typeface="Arial MT"/>
                <a:cs typeface="Arial MT"/>
              </a:rPr>
              <a:t>al.</a:t>
            </a:r>
            <a:endParaRPr sz="157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34988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8A68-99B9-B34F-BD7E-AC866F53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Oxford Nanopore - ONT</a:t>
            </a:r>
          </a:p>
        </p:txBody>
      </p:sp>
      <p:pic>
        <p:nvPicPr>
          <p:cNvPr id="12290" name="Picture 2" descr="Fig. 2">
            <a:extLst>
              <a:ext uri="{FF2B5EF4-FFF2-40B4-BE49-F238E27FC236}">
                <a16:creationId xmlns:a16="http://schemas.microsoft.com/office/drawing/2014/main" id="{910F92C6-86FF-F645-B778-F6BDBF4AB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3" b="59792"/>
          <a:stretch/>
        </p:blipFill>
        <p:spPr bwMode="auto">
          <a:xfrm>
            <a:off x="576262" y="2057401"/>
            <a:ext cx="4567238" cy="41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F0132842-B05E-CC4E-A008-01E487B2C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3" t="39340"/>
          <a:stretch/>
        </p:blipFill>
        <p:spPr bwMode="auto">
          <a:xfrm>
            <a:off x="7488538" y="681036"/>
            <a:ext cx="4346623" cy="59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E243CD-0B39-AD4E-ADB3-4EEFC7BF8D6E}"/>
              </a:ext>
            </a:extLst>
          </p:cNvPr>
          <p:cNvCxnSpPr>
            <a:cxnSpLocks/>
          </p:cNvCxnSpPr>
          <p:nvPr/>
        </p:nvCxnSpPr>
        <p:spPr>
          <a:xfrm flipV="1">
            <a:off x="4943475" y="942975"/>
            <a:ext cx="2545063" cy="360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616E66-DA43-6741-AAD4-C7DA6BB438C8}"/>
              </a:ext>
            </a:extLst>
          </p:cNvPr>
          <p:cNvCxnSpPr>
            <a:cxnSpLocks/>
          </p:cNvCxnSpPr>
          <p:nvPr/>
        </p:nvCxnSpPr>
        <p:spPr>
          <a:xfrm>
            <a:off x="4943475" y="4924797"/>
            <a:ext cx="2962275" cy="1590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91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398" y="1393387"/>
            <a:ext cx="1855221" cy="16220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86820" y="3116461"/>
            <a:ext cx="1826121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Myriad Pro"/>
                <a:cs typeface="Myriad Pro"/>
              </a:rPr>
              <a:t>DNA</a:t>
            </a:r>
            <a:r>
              <a:rPr sz="2039" spc="-42" dirty="0">
                <a:latin typeface="Myriad Pro"/>
                <a:cs typeface="Myriad Pro"/>
              </a:rPr>
              <a:t> </a:t>
            </a:r>
            <a:r>
              <a:rPr sz="2039" spc="-7" dirty="0">
                <a:latin typeface="Myriad Pro"/>
                <a:cs typeface="Myriad Pro"/>
              </a:rPr>
              <a:t>Microarrays</a:t>
            </a:r>
            <a:endParaRPr sz="2039">
              <a:latin typeface="Myriad Pro"/>
              <a:cs typeface="Myriad Pr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2820" y="1469460"/>
            <a:ext cx="1687711" cy="15716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5297" y="3027164"/>
            <a:ext cx="2058293" cy="1031853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21430" algn="ctr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2</a:t>
            </a:r>
            <a:r>
              <a:rPr sz="1898" baseline="18518" dirty="0">
                <a:latin typeface="Myriad Pro"/>
                <a:cs typeface="Myriad Pro"/>
              </a:rPr>
              <a:t>nd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84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25002" algn="ctr">
              <a:spcBef>
                <a:spcPts val="102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~2007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1698" y="1302028"/>
            <a:ext cx="2311895" cy="2852384"/>
          </a:xfrm>
          <a:prstGeom prst="rect">
            <a:avLst/>
          </a:prstGeom>
          <a:ln w="76200">
            <a:solidFill>
              <a:srgbClr val="FF26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98">
              <a:latin typeface="Times New Roman"/>
              <a:cs typeface="Times New Roman"/>
            </a:endParaRPr>
          </a:p>
          <a:p>
            <a:pPr>
              <a:spcBef>
                <a:spcPts val="373"/>
              </a:spcBef>
            </a:pPr>
            <a:endParaRPr sz="1898">
              <a:latin typeface="Times New Roman"/>
              <a:cs typeface="Times New Roman"/>
            </a:endParaRPr>
          </a:p>
          <a:p>
            <a:pPr marL="534869" marR="575944" indent="-26788">
              <a:lnSpc>
                <a:spcPts val="2250"/>
              </a:lnSpc>
            </a:pPr>
            <a:r>
              <a:rPr sz="1898" dirty="0">
                <a:latin typeface="Myriad Pro"/>
                <a:cs typeface="Myriad Pro"/>
              </a:rPr>
              <a:t>Sanger</a:t>
            </a:r>
            <a:r>
              <a:rPr sz="1898" spc="-46" dirty="0">
                <a:latin typeface="Myriad Pro"/>
                <a:cs typeface="Myriad Pro"/>
              </a:rPr>
              <a:t> </a:t>
            </a:r>
            <a:r>
              <a:rPr sz="1898" spc="-1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579516">
              <a:spcBef>
                <a:spcPts val="1308"/>
              </a:spcBef>
            </a:pPr>
            <a:r>
              <a:rPr sz="1898" spc="-14" dirty="0">
                <a:latin typeface="Myriad Pro"/>
                <a:cs typeface="Myriad Pro"/>
              </a:rPr>
              <a:t>1977-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6118" y="3741539"/>
            <a:ext cx="1663154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28" dirty="0">
                <a:latin typeface="Myriad Pro"/>
                <a:cs typeface="Myriad Pro"/>
              </a:rPr>
              <a:t> </a:t>
            </a:r>
            <a:r>
              <a:rPr sz="1898" spc="-14" dirty="0">
                <a:latin typeface="Myriad Pro"/>
                <a:cs typeface="Myriad Pro"/>
              </a:rPr>
              <a:t>mid-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80619" y="1487303"/>
            <a:ext cx="1866305" cy="1201489"/>
            <a:chOff x="10036081" y="2115275"/>
            <a:chExt cx="2654300" cy="17087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6081" y="2115275"/>
              <a:ext cx="2654300" cy="1708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9200" y="2188394"/>
              <a:ext cx="2400300" cy="14544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32031" y="2884289"/>
            <a:ext cx="1743968" cy="133963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26788" marR="21430" indent="17859" algn="just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3</a:t>
            </a:r>
            <a:r>
              <a:rPr sz="1898" baseline="18518" dirty="0">
                <a:latin typeface="Myriad Pro"/>
                <a:cs typeface="Myriad Pro"/>
              </a:rPr>
              <a:t>rd</a:t>
            </a:r>
            <a:r>
              <a:rPr sz="1898" dirty="0">
                <a:latin typeface="Myriad Pro"/>
                <a:cs typeface="Myriad Pro"/>
              </a:rPr>
              <a:t>-generation</a:t>
            </a:r>
            <a:r>
              <a:rPr sz="1898" spc="-98" dirty="0">
                <a:latin typeface="Myriad Pro"/>
                <a:cs typeface="Myriad Pro"/>
              </a:rPr>
              <a:t> </a:t>
            </a:r>
            <a:r>
              <a:rPr sz="1898" spc="-35" dirty="0">
                <a:latin typeface="Myriad Pro"/>
                <a:cs typeface="Myriad Pro"/>
              </a:rPr>
              <a:t>&amp; </a:t>
            </a:r>
            <a:r>
              <a:rPr sz="1898" dirty="0">
                <a:latin typeface="Myriad Pro"/>
                <a:cs typeface="Myriad Pro"/>
              </a:rPr>
              <a:t>single-</a:t>
            </a:r>
            <a:r>
              <a:rPr sz="1898" spc="-7" dirty="0">
                <a:latin typeface="Myriad Pro"/>
                <a:cs typeface="Myriad Pro"/>
              </a:rPr>
              <a:t>molecule </a:t>
            </a:r>
            <a:r>
              <a:rPr sz="1898" dirty="0">
                <a:latin typeface="Myriad Pro"/>
                <a:cs typeface="Myriad Pro"/>
              </a:rPr>
              <a:t>DNA </a:t>
            </a:r>
            <a:r>
              <a:rPr sz="1898" spc="-7" dirty="0">
                <a:latin typeface="Myriad Pro"/>
                <a:cs typeface="Myriad Pro"/>
              </a:rPr>
              <a:t>sequencing</a:t>
            </a:r>
            <a:endParaRPr sz="1898">
              <a:latin typeface="Myriad Pro"/>
              <a:cs typeface="Myriad Pro"/>
            </a:endParaRPr>
          </a:p>
          <a:p>
            <a:pPr marL="258952" algn="just">
              <a:spcBef>
                <a:spcPts val="1097"/>
              </a:spcBef>
            </a:pPr>
            <a:r>
              <a:rPr sz="1898" dirty="0">
                <a:latin typeface="Myriad Pro"/>
                <a:cs typeface="Myriad Pro"/>
              </a:rPr>
              <a:t>Since</a:t>
            </a:r>
            <a:r>
              <a:rPr sz="1898" spc="-49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~2010</a:t>
            </a:r>
            <a:endParaRPr sz="1898">
              <a:latin typeface="Myriad Pro"/>
              <a:cs typeface="Myriad Pr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39018" y="1471627"/>
            <a:ext cx="1339453" cy="1339453"/>
            <a:chOff x="4003581" y="2092980"/>
            <a:chExt cx="1905000" cy="19050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3581" y="2092980"/>
              <a:ext cx="1905000" cy="1905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6700" y="2166098"/>
              <a:ext cx="1651000" cy="16510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883115" y="4472267"/>
            <a:ext cx="2144006" cy="2214762"/>
            <a:chOff x="491026" y="6309758"/>
            <a:chExt cx="3049254" cy="314988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026" y="6309758"/>
              <a:ext cx="3049254" cy="3149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145" y="6382876"/>
              <a:ext cx="2795254" cy="289588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11836" y="4616648"/>
            <a:ext cx="3082975" cy="1697155"/>
          </a:xfrm>
          <a:prstGeom prst="rect">
            <a:avLst/>
          </a:prstGeom>
        </p:spPr>
        <p:txBody>
          <a:bodyPr vert="horz" wrap="square" lIns="0" tIns="5358" rIns="0" bIns="0" rtlCol="0">
            <a:spAutoFit/>
          </a:bodyPr>
          <a:lstStyle/>
          <a:p>
            <a:pPr marL="8929" marR="1602375">
              <a:lnSpc>
                <a:spcPct val="101000"/>
              </a:lnSpc>
              <a:spcBef>
                <a:spcPts val="42"/>
              </a:spcBef>
            </a:pPr>
            <a:r>
              <a:rPr sz="2320" dirty="0">
                <a:latin typeface="Myriad Pro"/>
                <a:cs typeface="Myriad Pro"/>
              </a:rPr>
              <a:t>Fred</a:t>
            </a:r>
            <a:r>
              <a:rPr sz="2320" spc="-102" dirty="0">
                <a:latin typeface="Myriad Pro"/>
                <a:cs typeface="Myriad Pro"/>
              </a:rPr>
              <a:t> </a:t>
            </a:r>
            <a:r>
              <a:rPr sz="2320" spc="-7" dirty="0">
                <a:latin typeface="Myriad Pro"/>
                <a:cs typeface="Myriad Pro"/>
              </a:rPr>
              <a:t>Sanger </a:t>
            </a:r>
            <a:r>
              <a:rPr sz="2320" dirty="0">
                <a:latin typeface="Myriad Pro"/>
                <a:cs typeface="Myriad Pro"/>
              </a:rPr>
              <a:t>1918-</a:t>
            </a:r>
            <a:r>
              <a:rPr sz="2320" spc="-14" dirty="0">
                <a:latin typeface="Myriad Pro"/>
                <a:cs typeface="Myriad Pro"/>
              </a:rPr>
              <a:t>2013</a:t>
            </a:r>
            <a:endParaRPr sz="2320">
              <a:latin typeface="Myriad Pro"/>
              <a:cs typeface="Myriad Pro"/>
            </a:endParaRPr>
          </a:p>
          <a:p>
            <a:pPr marR="3572" algn="r">
              <a:spcBef>
                <a:spcPts val="1983"/>
              </a:spcBef>
            </a:pPr>
            <a:r>
              <a:rPr sz="2320" dirty="0">
                <a:latin typeface="Myriad Pro"/>
                <a:cs typeface="Myriad Pro"/>
              </a:rPr>
              <a:t>“Chain</a:t>
            </a:r>
            <a:r>
              <a:rPr sz="2320" spc="-95" dirty="0">
                <a:latin typeface="Myriad Pro"/>
                <a:cs typeface="Myriad Pro"/>
              </a:rPr>
              <a:t> </a:t>
            </a:r>
            <a:r>
              <a:rPr sz="2320" spc="-7" dirty="0">
                <a:latin typeface="Myriad Pro"/>
                <a:cs typeface="Myriad Pro"/>
              </a:rPr>
              <a:t>termination”</a:t>
            </a:r>
            <a:endParaRPr sz="2320">
              <a:latin typeface="Myriad Pro"/>
              <a:cs typeface="Myriad Pro"/>
            </a:endParaRPr>
          </a:p>
          <a:p>
            <a:pPr marR="28574" algn="r">
              <a:spcBef>
                <a:spcPts val="28"/>
              </a:spcBef>
            </a:pPr>
            <a:r>
              <a:rPr sz="2320" spc="-7" dirty="0">
                <a:latin typeface="Myriad Pro"/>
                <a:cs typeface="Myriad Pro"/>
              </a:rPr>
              <a:t>sequencing</a:t>
            </a:r>
            <a:endParaRPr sz="2320">
              <a:latin typeface="Myriad Pro"/>
              <a:cs typeface="Myriad Pr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74540" y="4517016"/>
            <a:ext cx="2928938" cy="2053828"/>
            <a:chOff x="8462991" y="6424200"/>
            <a:chExt cx="4165600" cy="292100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2991" y="6424200"/>
              <a:ext cx="4165600" cy="29210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6110" y="6497318"/>
              <a:ext cx="3911600" cy="2666999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9F5DEAA2-1B7F-424A-BF6C-3A5DD77C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</a:t>
            </a:r>
            <a:r>
              <a:rPr lang="en-US" spc="-7" dirty="0"/>
              <a:t> technology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uplex protocol image">
            <a:extLst>
              <a:ext uri="{FF2B5EF4-FFF2-40B4-BE49-F238E27FC236}">
                <a16:creationId xmlns:a16="http://schemas.microsoft.com/office/drawing/2014/main" id="{91572FE7-117F-BC4A-9B33-20E61041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05" y="2486025"/>
            <a:ext cx="7614523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EE5FFC-D4CC-654E-AB45-AE0A2CE7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Oxford Nanopore - ONT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DE33D1-C329-0B43-BF02-90DB80FF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43818"/>
            <a:ext cx="10515600" cy="4351338"/>
          </a:xfrm>
        </p:spPr>
        <p:txBody>
          <a:bodyPr/>
          <a:lstStyle/>
          <a:p>
            <a:r>
              <a:rPr lang="en-US" dirty="0"/>
              <a:t>Duplex sequencing – Passing both DNA strands through the pore -&gt; Double accuracy</a:t>
            </a:r>
          </a:p>
        </p:txBody>
      </p:sp>
    </p:spTree>
    <p:extLst>
      <p:ext uri="{BB962C8B-B14F-4D97-AF65-F5344CB8AC3E}">
        <p14:creationId xmlns:p14="http://schemas.microsoft.com/office/powerpoint/2010/main" val="2348987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daptive sampling">
            <a:extLst>
              <a:ext uri="{FF2B5EF4-FFF2-40B4-BE49-F238E27FC236}">
                <a16:creationId xmlns:a16="http://schemas.microsoft.com/office/drawing/2014/main" id="{741D142F-6D52-364B-BB17-CDA77C22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81" y="2487113"/>
            <a:ext cx="9133391" cy="435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09D4E7-8210-1F4F-96D8-E56404AA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Oxford Nanopore - 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7484-B1CB-7143-946F-E22EA6984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43818"/>
            <a:ext cx="10515600" cy="4351338"/>
          </a:xfrm>
        </p:spPr>
        <p:txBody>
          <a:bodyPr/>
          <a:lstStyle/>
          <a:p>
            <a:r>
              <a:rPr lang="en-US" dirty="0"/>
              <a:t>Adaptive sequencing – Depleting or enriching sequences on the fly</a:t>
            </a:r>
          </a:p>
        </p:txBody>
      </p:sp>
    </p:spTree>
    <p:extLst>
      <p:ext uri="{BB962C8B-B14F-4D97-AF65-F5344CB8AC3E}">
        <p14:creationId xmlns:p14="http://schemas.microsoft.com/office/powerpoint/2010/main" val="1202835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1785EE-3D6A-4F47-9844-4589E3E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Oxford Nanopore - ONT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C0B70-BCD8-4140-BEE3-88B90612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43818"/>
            <a:ext cx="10515600" cy="656432"/>
          </a:xfrm>
        </p:spPr>
        <p:txBody>
          <a:bodyPr/>
          <a:lstStyle/>
          <a:p>
            <a:r>
              <a:rPr lang="en-US" dirty="0"/>
              <a:t>Nanopore raw current files – Pod5</a:t>
            </a:r>
          </a:p>
        </p:txBody>
      </p:sp>
      <p:pic>
        <p:nvPicPr>
          <p:cNvPr id="29698" name="Picture 2" descr="Frontiers | Causalcall: Nanopore Basecalling Using a Temporal Convolutional  Network">
            <a:extLst>
              <a:ext uri="{FF2B5EF4-FFF2-40B4-BE49-F238E27FC236}">
                <a16:creationId xmlns:a16="http://schemas.microsoft.com/office/drawing/2014/main" id="{01BFFBE0-B2BD-334A-AAB8-513BF663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9" y="2871704"/>
            <a:ext cx="7500938" cy="365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779BCA-B2FB-E845-9F6C-5D7E5C09E528}"/>
              </a:ext>
            </a:extLst>
          </p:cNvPr>
          <p:cNvSpPr txBox="1">
            <a:spLocks/>
          </p:cNvSpPr>
          <p:nvPr/>
        </p:nvSpPr>
        <p:spPr>
          <a:xfrm>
            <a:off x="7629524" y="4372330"/>
            <a:ext cx="6715125" cy="65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Fast5/Pod5 file format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925972-65F7-EC49-BEDC-AF41A334E9FE}"/>
              </a:ext>
            </a:extLst>
          </p:cNvPr>
          <p:cNvSpPr txBox="1">
            <a:spLocks/>
          </p:cNvSpPr>
          <p:nvPr/>
        </p:nvSpPr>
        <p:spPr>
          <a:xfrm>
            <a:off x="6274419" y="6280548"/>
            <a:ext cx="3819526" cy="65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/Bam format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D491C3-761F-1E49-A2B6-6BB6CC03A3F0}"/>
              </a:ext>
            </a:extLst>
          </p:cNvPr>
          <p:cNvSpPr txBox="1">
            <a:spLocks/>
          </p:cNvSpPr>
          <p:nvPr/>
        </p:nvSpPr>
        <p:spPr>
          <a:xfrm>
            <a:off x="8967786" y="5409094"/>
            <a:ext cx="2019300" cy="49970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Basecalling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4AD7E-A404-354D-8BA3-D2C47320CAE4}"/>
              </a:ext>
            </a:extLst>
          </p:cNvPr>
          <p:cNvCxnSpPr/>
          <p:nvPr/>
        </p:nvCxnSpPr>
        <p:spPr>
          <a:xfrm>
            <a:off x="9444038" y="4872038"/>
            <a:ext cx="314325" cy="53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F4FB3A-F3BD-3247-BC1B-00D3041B0A3D}"/>
              </a:ext>
            </a:extLst>
          </p:cNvPr>
          <p:cNvCxnSpPr/>
          <p:nvPr/>
        </p:nvCxnSpPr>
        <p:spPr>
          <a:xfrm flipH="1">
            <a:off x="8177209" y="5912176"/>
            <a:ext cx="790577" cy="336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124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DFF8-0875-BC43-9820-9645485B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Generation Sequencing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F4F701-A482-1B43-847A-7659AC8A186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21"/>
          <a:stretch/>
        </p:blipFill>
        <p:spPr>
          <a:xfrm>
            <a:off x="1952457" y="1987508"/>
            <a:ext cx="7777331" cy="39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9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340D-73A0-4A43-A63F-A1F1540C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 Sequencing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7A8077-436C-B34E-8AB3-4A7A73521DB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4" b="14799"/>
          <a:stretch/>
        </p:blipFill>
        <p:spPr>
          <a:xfrm>
            <a:off x="3056680" y="1496617"/>
            <a:ext cx="6002439" cy="50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20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7DA-5BA7-5C48-8AC8-D5478DA4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Generation Sequencing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A37C9-83CD-A445-82C0-32E8142563D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1" b="18"/>
          <a:stretch/>
        </p:blipFill>
        <p:spPr>
          <a:xfrm>
            <a:off x="1465617" y="2633276"/>
            <a:ext cx="8864246" cy="21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3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E8EF-33A4-FE4C-AD08-9CE68EAD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Sequencing Technologies</a:t>
            </a:r>
          </a:p>
        </p:txBody>
      </p:sp>
      <p:pic>
        <p:nvPicPr>
          <p:cNvPr id="12" name="Picture 11" descr="A table with text on it&#10;&#10;Description automatically generated">
            <a:extLst>
              <a:ext uri="{FF2B5EF4-FFF2-40B4-BE49-F238E27FC236}">
                <a16:creationId xmlns:a16="http://schemas.microsoft.com/office/drawing/2014/main" id="{AC532D8F-BB9E-1846-A446-0224AC4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5" y="1676400"/>
            <a:ext cx="10718170" cy="43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0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5E0C-6650-B04D-94D3-B697D45F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E5BB-1DDD-AD44-90FB-9EC648CD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compare the characteristics and SNP calls for three sequencing technologies:</a:t>
            </a:r>
          </a:p>
          <a:p>
            <a:pPr marL="514350" indent="-514350">
              <a:buAutoNum type="arabicPeriod"/>
            </a:pPr>
            <a:r>
              <a:rPr lang="en-US" dirty="0"/>
              <a:t>Illumina</a:t>
            </a:r>
          </a:p>
          <a:p>
            <a:pPr marL="514350" indent="-514350">
              <a:buAutoNum type="arabicPeriod"/>
            </a:pPr>
            <a:r>
              <a:rPr lang="en-US" dirty="0"/>
              <a:t>PacBio</a:t>
            </a:r>
          </a:p>
          <a:p>
            <a:pPr marL="514350" indent="-514350">
              <a:buAutoNum type="arabicPeriod"/>
            </a:pPr>
            <a:r>
              <a:rPr lang="en-US" dirty="0"/>
              <a:t>Nanopore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benchmarking will be done using the well-characterized HG002</a:t>
            </a:r>
          </a:p>
        </p:txBody>
      </p:sp>
    </p:spTree>
    <p:extLst>
      <p:ext uri="{BB962C8B-B14F-4D97-AF65-F5344CB8AC3E}">
        <p14:creationId xmlns:p14="http://schemas.microsoft.com/office/powerpoint/2010/main" val="2675362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96296" y="2272277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49590-7AD5-9E41-84EB-C88D73C1C8A6}"/>
              </a:ext>
            </a:extLst>
          </p:cNvPr>
          <p:cNvSpPr txBox="1"/>
          <p:nvPr/>
        </p:nvSpPr>
        <p:spPr>
          <a:xfrm>
            <a:off x="4101235" y="2272277"/>
            <a:ext cx="1294971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Filtered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Fastq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7175970" y="2487720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9848607" y="2487720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2851565" y="2680607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D36B1-B789-D141-88F3-846FE4A3BAD2}"/>
              </a:ext>
            </a:extLst>
          </p:cNvPr>
          <p:cNvCxnSpPr/>
          <p:nvPr/>
        </p:nvCxnSpPr>
        <p:spPr>
          <a:xfrm>
            <a:off x="5962107" y="2675159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0F4B1-47D5-C443-A133-A39C0455F2AC}"/>
              </a:ext>
            </a:extLst>
          </p:cNvPr>
          <p:cNvCxnSpPr/>
          <p:nvPr/>
        </p:nvCxnSpPr>
        <p:spPr>
          <a:xfrm>
            <a:off x="8503665" y="2675158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13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96296" y="2272277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49590-7AD5-9E41-84EB-C88D73C1C8A6}"/>
              </a:ext>
            </a:extLst>
          </p:cNvPr>
          <p:cNvSpPr txBox="1"/>
          <p:nvPr/>
        </p:nvSpPr>
        <p:spPr>
          <a:xfrm>
            <a:off x="4101235" y="2272277"/>
            <a:ext cx="1294971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Filtered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7175970" y="2487720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9848607" y="2487720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2851565" y="2680607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D36B1-B789-D141-88F3-846FE4A3BAD2}"/>
              </a:ext>
            </a:extLst>
          </p:cNvPr>
          <p:cNvCxnSpPr/>
          <p:nvPr/>
        </p:nvCxnSpPr>
        <p:spPr>
          <a:xfrm>
            <a:off x="5962107" y="2675159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0F4B1-47D5-C443-A133-A39C0455F2AC}"/>
              </a:ext>
            </a:extLst>
          </p:cNvPr>
          <p:cNvCxnSpPr/>
          <p:nvPr/>
        </p:nvCxnSpPr>
        <p:spPr>
          <a:xfrm>
            <a:off x="8503665" y="2675158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852566-CF51-E04A-A4FE-0C7FA0411E0C}"/>
              </a:ext>
            </a:extLst>
          </p:cNvPr>
          <p:cNvSpPr txBox="1"/>
          <p:nvPr/>
        </p:nvSpPr>
        <p:spPr>
          <a:xfrm>
            <a:off x="2660320" y="3123396"/>
            <a:ext cx="115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Fastq</a:t>
            </a:r>
            <a:endParaRPr lang="en-US" sz="2800" dirty="0"/>
          </a:p>
          <a:p>
            <a:pPr algn="ctr"/>
            <a:r>
              <a:rPr lang="en-US" sz="2800" dirty="0"/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28563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851" y="2004544"/>
            <a:ext cx="1855221" cy="16220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8344" y="3357563"/>
            <a:ext cx="1945779" cy="610841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392892" marR="3572" indent="-383963">
              <a:lnSpc>
                <a:spcPts val="2250"/>
              </a:lnSpc>
              <a:spcBef>
                <a:spcPts val="169"/>
              </a:spcBef>
            </a:pPr>
            <a:r>
              <a:rPr sz="1898" dirty="0">
                <a:latin typeface="Myriad Pro"/>
                <a:cs typeface="Myriad Pro"/>
              </a:rPr>
              <a:t>Sanger</a:t>
            </a:r>
            <a:r>
              <a:rPr sz="1898" spc="-46" dirty="0">
                <a:latin typeface="Myriad Pro"/>
                <a:cs typeface="Myriad Pro"/>
              </a:rPr>
              <a:t> </a:t>
            </a:r>
            <a:r>
              <a:rPr sz="1898" spc="-7" dirty="0">
                <a:latin typeface="Myriad Pro"/>
                <a:cs typeface="Myriad Pro"/>
              </a:rPr>
              <a:t>sequencing </a:t>
            </a:r>
            <a:r>
              <a:rPr sz="1898" spc="-14" dirty="0">
                <a:latin typeface="Myriad Pro"/>
                <a:cs typeface="Myriad Pro"/>
              </a:rPr>
              <a:t>1977-</a:t>
            </a:r>
            <a:r>
              <a:rPr sz="1898" spc="-7" dirty="0">
                <a:latin typeface="Myriad Pro"/>
                <a:cs typeface="Myriad Pro"/>
              </a:rPr>
              <a:t>1990s</a:t>
            </a:r>
            <a:endParaRPr sz="1898">
              <a:latin typeface="Myriad Pro"/>
              <a:cs typeface="Myriad Pr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2414" y="4304109"/>
            <a:ext cx="6136035" cy="1083654"/>
          </a:xfrm>
          <a:prstGeom prst="rect">
            <a:avLst/>
          </a:prstGeom>
        </p:spPr>
        <p:txBody>
          <a:bodyPr vert="horz" wrap="square" lIns="0" tIns="5358" rIns="0" bIns="0" rtlCol="0">
            <a:spAutoFit/>
          </a:bodyPr>
          <a:lstStyle/>
          <a:p>
            <a:pPr marL="8929" marR="3572">
              <a:lnSpc>
                <a:spcPct val="101000"/>
              </a:lnSpc>
              <a:spcBef>
                <a:spcPts val="42"/>
              </a:spcBef>
              <a:tabLst>
                <a:tab pos="799179" algn="l"/>
              </a:tabLst>
            </a:pPr>
            <a:r>
              <a:rPr sz="2320" dirty="0">
                <a:latin typeface="Myriad Pro"/>
                <a:cs typeface="Myriad Pro"/>
              </a:rPr>
              <a:t>First</a:t>
            </a:r>
            <a:r>
              <a:rPr sz="2320" spc="-46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practical</a:t>
            </a:r>
            <a:r>
              <a:rPr sz="2320" spc="-46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method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spc="-7" dirty="0">
                <a:latin typeface="Myriad Pro"/>
                <a:cs typeface="Myriad Pro"/>
              </a:rPr>
              <a:t>invented</a:t>
            </a:r>
            <a:r>
              <a:rPr sz="2320" spc="-46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by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Fred</a:t>
            </a:r>
            <a:r>
              <a:rPr sz="2320" spc="-46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Sanger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spc="-18" dirty="0">
                <a:latin typeface="Myriad Pro"/>
                <a:cs typeface="Myriad Pro"/>
              </a:rPr>
              <a:t>in </a:t>
            </a:r>
            <a:r>
              <a:rPr sz="2320" spc="-7" dirty="0">
                <a:latin typeface="Myriad Pro"/>
                <a:cs typeface="Myriad Pro"/>
              </a:rPr>
              <a:t>1977.</a:t>
            </a:r>
            <a:r>
              <a:rPr sz="2320" dirty="0">
                <a:latin typeface="Myriad Pro"/>
                <a:cs typeface="Myriad Pro"/>
              </a:rPr>
              <a:t>	Initially</a:t>
            </a:r>
            <a:r>
              <a:rPr sz="2320" spc="-7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used</a:t>
            </a:r>
            <a:r>
              <a:rPr sz="2320" spc="-4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to</a:t>
            </a:r>
            <a:r>
              <a:rPr sz="2320" spc="-7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sequence</a:t>
            </a:r>
            <a:r>
              <a:rPr sz="2320" spc="-4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shorter</a:t>
            </a:r>
            <a:r>
              <a:rPr sz="2320" spc="-4" dirty="0">
                <a:latin typeface="Myriad Pro"/>
                <a:cs typeface="Myriad Pro"/>
              </a:rPr>
              <a:t> </a:t>
            </a:r>
            <a:r>
              <a:rPr sz="2320" spc="-7" dirty="0">
                <a:latin typeface="Myriad Pro"/>
                <a:cs typeface="Myriad Pro"/>
              </a:rPr>
              <a:t>genomes,</a:t>
            </a:r>
            <a:endParaRPr sz="2320">
              <a:latin typeface="Myriad Pro"/>
              <a:cs typeface="Myriad Pro"/>
            </a:endParaRPr>
          </a:p>
          <a:p>
            <a:pPr marL="8929">
              <a:spcBef>
                <a:spcPts val="28"/>
              </a:spcBef>
            </a:pPr>
            <a:r>
              <a:rPr sz="2320" dirty="0">
                <a:latin typeface="Myriad Pro"/>
                <a:cs typeface="Myriad Pro"/>
              </a:rPr>
              <a:t>e.g.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viral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genomes</a:t>
            </a:r>
            <a:r>
              <a:rPr sz="2320" spc="-39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10,000s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of</a:t>
            </a:r>
            <a:r>
              <a:rPr sz="2320" spc="-42" dirty="0">
                <a:latin typeface="Myriad Pro"/>
                <a:cs typeface="Myriad Pro"/>
              </a:rPr>
              <a:t> </a:t>
            </a:r>
            <a:r>
              <a:rPr sz="2320" dirty="0">
                <a:latin typeface="Myriad Pro"/>
                <a:cs typeface="Myriad Pro"/>
              </a:rPr>
              <a:t>bases</a:t>
            </a:r>
            <a:r>
              <a:rPr sz="2320" spc="-39" dirty="0">
                <a:latin typeface="Myriad Pro"/>
                <a:cs typeface="Myriad Pro"/>
              </a:rPr>
              <a:t> </a:t>
            </a:r>
            <a:r>
              <a:rPr sz="2320" spc="-7" dirty="0">
                <a:latin typeface="Myriad Pro"/>
                <a:cs typeface="Myriad Pro"/>
              </a:rPr>
              <a:t>long.</a:t>
            </a:r>
            <a:endParaRPr sz="2320">
              <a:latin typeface="Myriad Pro"/>
              <a:cs typeface="Myriad Pr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6180" y="2113884"/>
            <a:ext cx="2236154" cy="13662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3118" y="2098477"/>
            <a:ext cx="2232422" cy="13683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85485" y="3527226"/>
            <a:ext cx="2481559" cy="1713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055" spc="-7" dirty="0">
                <a:latin typeface="Myriad Pro"/>
                <a:cs typeface="Myriad Pro"/>
              </a:rPr>
              <a:t>Not-</a:t>
            </a:r>
            <a:r>
              <a:rPr sz="1055" dirty="0">
                <a:latin typeface="Myriad Pro"/>
                <a:cs typeface="Myriad Pro"/>
              </a:rPr>
              <a:t>so-</a:t>
            </a:r>
            <a:r>
              <a:rPr sz="1055" spc="-7" dirty="0">
                <a:latin typeface="Myriad Pro"/>
                <a:cs typeface="Myriad Pro"/>
              </a:rPr>
              <a:t>high-throughput</a:t>
            </a:r>
            <a:r>
              <a:rPr sz="1055" spc="-4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Sanger </a:t>
            </a:r>
            <a:r>
              <a:rPr sz="1055" spc="-7" dirty="0">
                <a:latin typeface="Myriad Pro"/>
                <a:cs typeface="Myriad Pro"/>
              </a:rPr>
              <a:t>sequencing</a:t>
            </a:r>
            <a:endParaRPr sz="1055">
              <a:latin typeface="Myriad Pro"/>
              <a:cs typeface="Myriad Pr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2571" y="3509367"/>
            <a:ext cx="2915096" cy="1713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055" dirty="0">
                <a:latin typeface="Myriad Pro"/>
                <a:cs typeface="Myriad Pro"/>
              </a:rPr>
              <a:t>Fred</a:t>
            </a:r>
            <a:r>
              <a:rPr sz="1055" spc="-21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Sanger</a:t>
            </a:r>
            <a:r>
              <a:rPr sz="1055" spc="-14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in</a:t>
            </a:r>
            <a:r>
              <a:rPr sz="1055" spc="-14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episode</a:t>
            </a:r>
            <a:r>
              <a:rPr sz="1055" spc="-11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3</a:t>
            </a:r>
            <a:r>
              <a:rPr sz="1055" spc="-14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of</a:t>
            </a:r>
            <a:r>
              <a:rPr sz="1055" spc="-14" dirty="0">
                <a:latin typeface="Myriad Pro"/>
                <a:cs typeface="Myriad Pro"/>
              </a:rPr>
              <a:t> </a:t>
            </a:r>
            <a:r>
              <a:rPr sz="1055" dirty="0">
                <a:latin typeface="Myriad Pro"/>
                <a:cs typeface="Myriad Pro"/>
              </a:rPr>
              <a:t>PBS</a:t>
            </a:r>
            <a:r>
              <a:rPr sz="1055" spc="-11" dirty="0">
                <a:latin typeface="Myriad Pro"/>
                <a:cs typeface="Myriad Pro"/>
              </a:rPr>
              <a:t> </a:t>
            </a:r>
            <a:r>
              <a:rPr sz="1055" spc="-7" dirty="0">
                <a:latin typeface="Myriad Pro"/>
                <a:cs typeface="Myriad Pro"/>
              </a:rPr>
              <a:t>documentary</a:t>
            </a:r>
            <a:r>
              <a:rPr sz="1055" spc="-88" dirty="0">
                <a:latin typeface="Myriad Pro"/>
                <a:cs typeface="Myriad Pro"/>
              </a:rPr>
              <a:t> </a:t>
            </a:r>
            <a:r>
              <a:rPr sz="1055" spc="-7" dirty="0">
                <a:latin typeface="Myriad Pro"/>
                <a:cs typeface="Myriad Pro"/>
              </a:rPr>
              <a:t>“DNA”</a:t>
            </a:r>
            <a:endParaRPr sz="1055">
              <a:latin typeface="Myriad Pro"/>
              <a:cs typeface="Myriad Pr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B380A4-79A4-074A-B6FE-57685596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18255"/>
            <a:ext cx="11835161" cy="1325563"/>
          </a:xfrm>
        </p:spPr>
        <p:txBody>
          <a:bodyPr/>
          <a:lstStyle/>
          <a:p>
            <a:r>
              <a:rPr lang="en-US" dirty="0"/>
              <a:t>Sanger sequencing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check</a:t>
            </a:r>
          </a:p>
        </p:txBody>
      </p:sp>
      <p:pic>
        <p:nvPicPr>
          <p:cNvPr id="1026" name="Picture 2" descr="Per base quality graph">
            <a:extLst>
              <a:ext uri="{FF2B5EF4-FFF2-40B4-BE49-F238E27FC236}">
                <a16:creationId xmlns:a16="http://schemas.microsoft.com/office/drawing/2014/main" id="{7D57E842-BF00-5644-8104-2CAFB3C0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88" y="1437268"/>
            <a:ext cx="6742643" cy="50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base sequence quality</a:t>
            </a:r>
          </a:p>
        </p:txBody>
      </p:sp>
    </p:spTree>
    <p:extLst>
      <p:ext uri="{BB962C8B-B14F-4D97-AF65-F5344CB8AC3E}">
        <p14:creationId xmlns:p14="http://schemas.microsoft.com/office/powerpoint/2010/main" val="3419928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tile sequence quality</a:t>
            </a:r>
          </a:p>
        </p:txBody>
      </p:sp>
      <p:pic>
        <p:nvPicPr>
          <p:cNvPr id="2050" name="Picture 2" descr="Per tile quality graph">
            <a:extLst>
              <a:ext uri="{FF2B5EF4-FFF2-40B4-BE49-F238E27FC236}">
                <a16:creationId xmlns:a16="http://schemas.microsoft.com/office/drawing/2014/main" id="{DF7F5E06-4B90-1543-B051-912036E0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97" y="1437268"/>
            <a:ext cx="7035328" cy="52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99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sequence quality scores</a:t>
            </a:r>
          </a:p>
        </p:txBody>
      </p:sp>
      <p:pic>
        <p:nvPicPr>
          <p:cNvPr id="3074" name="Picture 2" descr="Per Sequence quality graph">
            <a:extLst>
              <a:ext uri="{FF2B5EF4-FFF2-40B4-BE49-F238E27FC236}">
                <a16:creationId xmlns:a16="http://schemas.microsoft.com/office/drawing/2014/main" id="{61394F34-E080-C04A-BA2F-66C6C588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26" y="1653436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72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base sequence content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9546BF-9DE3-7C42-9EC8-7352F5CBD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/>
          <a:stretch/>
        </p:blipFill>
        <p:spPr bwMode="auto">
          <a:xfrm>
            <a:off x="2288088" y="1796536"/>
            <a:ext cx="7177849" cy="47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78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base sequence content</a:t>
            </a:r>
          </a:p>
        </p:txBody>
      </p:sp>
      <p:pic>
        <p:nvPicPr>
          <p:cNvPr id="5122" name="Picture 2" descr="pbsc">
            <a:extLst>
              <a:ext uri="{FF2B5EF4-FFF2-40B4-BE49-F238E27FC236}">
                <a16:creationId xmlns:a16="http://schemas.microsoft.com/office/drawing/2014/main" id="{97F1C6B2-3D6C-0545-B9B6-11C86E3FE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/>
          <a:stretch/>
        </p:blipFill>
        <p:spPr bwMode="auto">
          <a:xfrm>
            <a:off x="1905560" y="1622610"/>
            <a:ext cx="7958031" cy="508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90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sequence GC content</a:t>
            </a:r>
          </a:p>
        </p:txBody>
      </p:sp>
      <p:pic>
        <p:nvPicPr>
          <p:cNvPr id="6148" name="Picture 4" descr="Per sequence GC content graph">
            <a:extLst>
              <a:ext uri="{FF2B5EF4-FFF2-40B4-BE49-F238E27FC236}">
                <a16:creationId xmlns:a16="http://schemas.microsoft.com/office/drawing/2014/main" id="{148735F8-0485-C241-8208-91A65E72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82" y="1703540"/>
            <a:ext cx="6638795" cy="497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72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Per base N content</a:t>
            </a:r>
          </a:p>
        </p:txBody>
      </p:sp>
      <p:pic>
        <p:nvPicPr>
          <p:cNvPr id="7170" name="Picture 2" descr="N content graph">
            <a:extLst>
              <a:ext uri="{FF2B5EF4-FFF2-40B4-BE49-F238E27FC236}">
                <a16:creationId xmlns:a16="http://schemas.microsoft.com/office/drawing/2014/main" id="{20B1506D-960D-E145-8416-D97724CF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88" y="1572550"/>
            <a:ext cx="7022927" cy="5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62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Sequence Length Distribution</a:t>
            </a:r>
          </a:p>
        </p:txBody>
      </p:sp>
      <p:pic>
        <p:nvPicPr>
          <p:cNvPr id="8194" name="Picture 2" descr="enter image descripthe tion here">
            <a:extLst>
              <a:ext uri="{FF2B5EF4-FFF2-40B4-BE49-F238E27FC236}">
                <a16:creationId xmlns:a16="http://schemas.microsoft.com/office/drawing/2014/main" id="{B2501714-7B00-D144-92A6-66DFD5EAD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7"/>
          <a:stretch/>
        </p:blipFill>
        <p:spPr bwMode="auto">
          <a:xfrm>
            <a:off x="1753644" y="1731500"/>
            <a:ext cx="7454306" cy="51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783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Sequence Duplication Levels</a:t>
            </a:r>
          </a:p>
        </p:txBody>
      </p:sp>
      <p:pic>
        <p:nvPicPr>
          <p:cNvPr id="8196" name="Picture 4" descr="Duplication level graph">
            <a:extLst>
              <a:ext uri="{FF2B5EF4-FFF2-40B4-BE49-F238E27FC236}">
                <a16:creationId xmlns:a16="http://schemas.microsoft.com/office/drawing/2014/main" id="{DE71FD1F-5477-4E4E-8C66-6983C2D0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88" y="1527144"/>
            <a:ext cx="6665223" cy="49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53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Overrepresented sequences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A317BC-7D6D-BB4A-A8DF-DA254B11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8" y="1916482"/>
            <a:ext cx="9452001" cy="42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ABF-FB28-7A48-9EBC-3BE7C0D9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pic>
        <p:nvPicPr>
          <p:cNvPr id="5" name="Picture 4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730DD803-9915-E642-B022-CE6EAE410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7" t="4102" r="54501" b="92280"/>
          <a:stretch/>
        </p:blipFill>
        <p:spPr>
          <a:xfrm>
            <a:off x="7065736" y="1856858"/>
            <a:ext cx="3661794" cy="481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CF0134-FCEB-BC42-B12B-C652F938A760}"/>
              </a:ext>
            </a:extLst>
          </p:cNvPr>
          <p:cNvSpPr txBox="1"/>
          <p:nvPr/>
        </p:nvSpPr>
        <p:spPr>
          <a:xfrm>
            <a:off x="7218525" y="294538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049B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u="sng" dirty="0">
                <a:solidFill>
                  <a:srgbClr val="0171A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u="sng" dirty="0">
                <a:solidFill>
                  <a:srgbClr val="00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u="sng" dirty="0">
                <a:solidFill>
                  <a:srgbClr val="EC5F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787428-2DC9-494D-8885-D000EA615E29}"/>
              </a:ext>
            </a:extLst>
          </p:cNvPr>
          <p:cNvSpPr txBox="1"/>
          <p:nvPr/>
        </p:nvSpPr>
        <p:spPr>
          <a:xfrm>
            <a:off x="829785" y="2976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1D35"/>
                </a:solidFill>
                <a:effectLst/>
                <a:latin typeface="Google Sans"/>
              </a:rPr>
              <a:t>Flourescent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 Dideoxy nucleotides (</a:t>
            </a:r>
            <a:r>
              <a:rPr lang="en-US" b="0" i="0" dirty="0" err="1">
                <a:solidFill>
                  <a:srgbClr val="001D35"/>
                </a:solidFill>
                <a:effectLst/>
                <a:latin typeface="Google Sans"/>
              </a:rPr>
              <a:t>ddNTPs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) – No hydroxyl group 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3F79C-1093-3E44-BB31-2B45047AC826}"/>
              </a:ext>
            </a:extLst>
          </p:cNvPr>
          <p:cNvSpPr txBox="1"/>
          <p:nvPr/>
        </p:nvSpPr>
        <p:spPr>
          <a:xfrm>
            <a:off x="7218525" y="357305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9B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171A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C5F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ED1E99-9AB0-0845-AC2B-CC0AAB4EAB5A}"/>
              </a:ext>
            </a:extLst>
          </p:cNvPr>
          <p:cNvSpPr txBox="1"/>
          <p:nvPr/>
        </p:nvSpPr>
        <p:spPr>
          <a:xfrm>
            <a:off x="4865388" y="3636370"/>
            <a:ext cx="20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Normal nucleotides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4840C-72D7-A74B-B08C-4A93943600C4}"/>
              </a:ext>
            </a:extLst>
          </p:cNvPr>
          <p:cNvSpPr txBox="1"/>
          <p:nvPr/>
        </p:nvSpPr>
        <p:spPr>
          <a:xfrm>
            <a:off x="5336965" y="1800912"/>
            <a:ext cx="16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DNA template</a:t>
            </a:r>
            <a:endParaRPr lang="en-US" dirty="0"/>
          </a:p>
        </p:txBody>
      </p:sp>
      <p:pic>
        <p:nvPicPr>
          <p:cNvPr id="11" name="Picture 10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23903FAF-21D6-184D-AF61-BAFE8FC07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7" t="4102" r="84043" b="92451"/>
          <a:stretch/>
        </p:blipFill>
        <p:spPr>
          <a:xfrm>
            <a:off x="7057729" y="2435179"/>
            <a:ext cx="904372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51FBD-3151-3F48-9BF2-3E449C63BC17}"/>
              </a:ext>
            </a:extLst>
          </p:cNvPr>
          <p:cNvSpPr txBox="1"/>
          <p:nvPr/>
        </p:nvSpPr>
        <p:spPr>
          <a:xfrm>
            <a:off x="6021412" y="2365356"/>
            <a:ext cx="904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Primer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501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2012-B622-8E48-88AA-1CD0D8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check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1166-170A-E243-9319-6326823B726C}"/>
              </a:ext>
            </a:extLst>
          </p:cNvPr>
          <p:cNvSpPr txBox="1"/>
          <p:nvPr/>
        </p:nvSpPr>
        <p:spPr>
          <a:xfrm>
            <a:off x="2288088" y="106793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00000"/>
                </a:solidFill>
                <a:effectLst/>
                <a:latin typeface="Arial" panose="020B0604020202020204" pitchFamily="34" charset="0"/>
              </a:rPr>
              <a:t>Adapter Content</a:t>
            </a:r>
          </a:p>
        </p:txBody>
      </p:sp>
      <p:pic>
        <p:nvPicPr>
          <p:cNvPr id="12290" name="Picture 2" descr="Adapter graph">
            <a:extLst>
              <a:ext uri="{FF2B5EF4-FFF2-40B4-BE49-F238E27FC236}">
                <a16:creationId xmlns:a16="http://schemas.microsoft.com/office/drawing/2014/main" id="{D62F1B04-5904-A74F-8C7E-53E5E450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57" y="1553227"/>
            <a:ext cx="7073031" cy="530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69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96296" y="2272277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49590-7AD5-9E41-84EB-C88D73C1C8A6}"/>
              </a:ext>
            </a:extLst>
          </p:cNvPr>
          <p:cNvSpPr txBox="1"/>
          <p:nvPr/>
        </p:nvSpPr>
        <p:spPr>
          <a:xfrm>
            <a:off x="4101235" y="2272277"/>
            <a:ext cx="1294971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Filtered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7175970" y="2487720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9848607" y="2487720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2851565" y="2680607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D36B1-B789-D141-88F3-846FE4A3BAD2}"/>
              </a:ext>
            </a:extLst>
          </p:cNvPr>
          <p:cNvCxnSpPr/>
          <p:nvPr/>
        </p:nvCxnSpPr>
        <p:spPr>
          <a:xfrm>
            <a:off x="5962107" y="2675159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0F4B1-47D5-C443-A133-A39C0455F2AC}"/>
              </a:ext>
            </a:extLst>
          </p:cNvPr>
          <p:cNvCxnSpPr/>
          <p:nvPr/>
        </p:nvCxnSpPr>
        <p:spPr>
          <a:xfrm>
            <a:off x="8503665" y="2675158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852566-CF51-E04A-A4FE-0C7FA0411E0C}"/>
              </a:ext>
            </a:extLst>
          </p:cNvPr>
          <p:cNvSpPr txBox="1"/>
          <p:nvPr/>
        </p:nvSpPr>
        <p:spPr>
          <a:xfrm>
            <a:off x="2660320" y="3123396"/>
            <a:ext cx="115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Fastq</a:t>
            </a:r>
            <a:endParaRPr lang="en-US" sz="2800" dirty="0"/>
          </a:p>
          <a:p>
            <a:pPr algn="ctr"/>
            <a:r>
              <a:rPr lang="en-US" sz="2800" dirty="0"/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8899F-0103-104D-ADFA-159018DBE05B}"/>
              </a:ext>
            </a:extLst>
          </p:cNvPr>
          <p:cNvSpPr txBox="1"/>
          <p:nvPr/>
        </p:nvSpPr>
        <p:spPr>
          <a:xfrm>
            <a:off x="5763937" y="3123396"/>
            <a:ext cx="1460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Read</a:t>
            </a:r>
            <a:br>
              <a:rPr lang="en-US" sz="2800" dirty="0"/>
            </a:br>
            <a:r>
              <a:rPr lang="en-US" sz="2800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530174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5F6C-0ADF-0049-A9F5-5BB8AACC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and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D0E3-95AD-EF4D-88FE-C25744312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3"/>
            <a:ext cx="10515600" cy="1605527"/>
          </a:xfrm>
        </p:spPr>
        <p:txBody>
          <a:bodyPr/>
          <a:lstStyle/>
          <a:p>
            <a:r>
              <a:rPr lang="en-US" dirty="0"/>
              <a:t>BWA</a:t>
            </a:r>
          </a:p>
          <a:p>
            <a:r>
              <a:rPr lang="en-US" dirty="0" err="1"/>
              <a:t>SAMtools</a:t>
            </a:r>
            <a:endParaRPr lang="en-US" dirty="0"/>
          </a:p>
          <a:p>
            <a:r>
              <a:rPr lang="en-US" dirty="0" err="1"/>
              <a:t>BCFtools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Danecek, Petr">
            <a:extLst>
              <a:ext uri="{FF2B5EF4-FFF2-40B4-BE49-F238E27FC236}">
                <a16:creationId xmlns:a16="http://schemas.microsoft.com/office/drawing/2014/main" id="{8287EFB0-F6DE-B14C-A0BF-66D4A2C29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458918"/>
            <a:ext cx="1941882" cy="194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chard Durbin | American Academy of Arts and Sciences">
            <a:extLst>
              <a:ext uri="{FF2B5EF4-FFF2-40B4-BE49-F238E27FC236}">
                <a16:creationId xmlns:a16="http://schemas.microsoft.com/office/drawing/2014/main" id="{4F10FC77-A155-1144-80BF-B977C8036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6" y="4458917"/>
            <a:ext cx="1510353" cy="194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ng Li | Department of Biomedical Informatics">
            <a:extLst>
              <a:ext uri="{FF2B5EF4-FFF2-40B4-BE49-F238E27FC236}">
                <a16:creationId xmlns:a16="http://schemas.microsoft.com/office/drawing/2014/main" id="{8FDC7896-0272-2C4E-9EF0-3A735803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03" y="4458916"/>
            <a:ext cx="1941881" cy="19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ger – WGC">
            <a:extLst>
              <a:ext uri="{FF2B5EF4-FFF2-40B4-BE49-F238E27FC236}">
                <a16:creationId xmlns:a16="http://schemas.microsoft.com/office/drawing/2014/main" id="{E8CA35AD-3B39-9849-8587-CD442068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603" y="4458916"/>
            <a:ext cx="2576806" cy="19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10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7FA7-1F28-E345-8C46-025AF280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SAM/BAM format</a:t>
            </a:r>
          </a:p>
        </p:txBody>
      </p:sp>
      <p:pic>
        <p:nvPicPr>
          <p:cNvPr id="5" name="Picture 4" descr="A table of cod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686E9FD-DD0B-C941-9AF7-5FEC4A740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103437"/>
            <a:ext cx="1129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5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7FA7-1F28-E345-8C46-025AF280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SAM/BAM format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C1A167-CB2C-964A-8AEA-91069E17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8" y="1343818"/>
            <a:ext cx="9853544" cy="52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58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7FA7-1F28-E345-8C46-025AF280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SAM/BAM format</a:t>
            </a:r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DDC74F1F-E3AD-B54C-933A-3FFD7D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2" y="1819966"/>
            <a:ext cx="10021775" cy="42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4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5F6C-0ADF-0049-A9F5-5BB8AACC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– Read Groups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A07B0F-6B71-F24A-B1C0-B593720A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0435"/>
          </a:xfrm>
        </p:spPr>
        <p:txBody>
          <a:bodyPr/>
          <a:lstStyle/>
          <a:p>
            <a:r>
              <a:rPr lang="en-US" dirty="0"/>
              <a:t>Read groups – Provide technical information about </a:t>
            </a:r>
            <a:r>
              <a:rPr lang="en-US" dirty="0" err="1"/>
              <a:t>flowcell</a:t>
            </a:r>
            <a:r>
              <a:rPr lang="en-US" dirty="0"/>
              <a:t> and multiplexing of </a:t>
            </a:r>
            <a:r>
              <a:rPr lang="en-US" dirty="0" err="1"/>
              <a:t>illumina</a:t>
            </a:r>
            <a:r>
              <a:rPr lang="en-US" dirty="0"/>
              <a:t>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3CBDE-41FF-4F4A-A7F1-790C91665783}"/>
              </a:ext>
            </a:extLst>
          </p:cNvPr>
          <p:cNvSpPr txBox="1"/>
          <p:nvPr/>
        </p:nvSpPr>
        <p:spPr>
          <a:xfrm>
            <a:off x="838200" y="3059668"/>
            <a:ext cx="6223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D00360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H8VC6ADXX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:1:2113:12103:41717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A93F9-E0E7-F847-8B98-5316DB0F5337}"/>
              </a:ext>
            </a:extLst>
          </p:cNvPr>
          <p:cNvSpPr txBox="1"/>
          <p:nvPr/>
        </p:nvSpPr>
        <p:spPr>
          <a:xfrm>
            <a:off x="224827" y="4029432"/>
            <a:ext cx="122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Instrument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C4E5F-0D0E-714E-9580-893690A091CF}"/>
              </a:ext>
            </a:extLst>
          </p:cNvPr>
          <p:cNvSpPr txBox="1"/>
          <p:nvPr/>
        </p:nvSpPr>
        <p:spPr>
          <a:xfrm>
            <a:off x="1755575" y="403121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 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2EBE9-B14C-8540-9271-72522C250EDA}"/>
              </a:ext>
            </a:extLst>
          </p:cNvPr>
          <p:cNvSpPr txBox="1"/>
          <p:nvPr/>
        </p:nvSpPr>
        <p:spPr>
          <a:xfrm>
            <a:off x="2769870" y="4029432"/>
            <a:ext cx="94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Flowcell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4F506-5A28-6E46-9F54-B1B5145754A5}"/>
              </a:ext>
            </a:extLst>
          </p:cNvPr>
          <p:cNvCxnSpPr/>
          <p:nvPr/>
        </p:nvCxnSpPr>
        <p:spPr>
          <a:xfrm flipH="1">
            <a:off x="1097280" y="3429000"/>
            <a:ext cx="354293" cy="60043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766698-1244-AB48-94E2-F6CA753BD5A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58891" y="3434358"/>
            <a:ext cx="0" cy="59686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D38E7-F014-4447-9395-BA79559ACDC8}"/>
              </a:ext>
            </a:extLst>
          </p:cNvPr>
          <p:cNvCxnSpPr>
            <a:cxnSpLocks/>
          </p:cNvCxnSpPr>
          <p:nvPr/>
        </p:nvCxnSpPr>
        <p:spPr>
          <a:xfrm>
            <a:off x="2880360" y="3429000"/>
            <a:ext cx="342159" cy="59686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64E756-BD4D-7C45-95AD-AC4A1E5ED63C}"/>
              </a:ext>
            </a:extLst>
          </p:cNvPr>
          <p:cNvSpPr txBox="1"/>
          <p:nvPr/>
        </p:nvSpPr>
        <p:spPr>
          <a:xfrm>
            <a:off x="1005840" y="5084564"/>
            <a:ext cx="622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 = 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{FLOWCELL_BARCODE}.{LANE}.{SAMPLE_BARCODE}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98AFF-89EB-3E4B-B25C-A08EC85F3486}"/>
              </a:ext>
            </a:extLst>
          </p:cNvPr>
          <p:cNvSpPr txBox="1"/>
          <p:nvPr/>
        </p:nvSpPr>
        <p:spPr>
          <a:xfrm>
            <a:off x="1005840" y="4711660"/>
            <a:ext cx="622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 = 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{FLOWCELL_BARCODE}.{LANE}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AAD54-2F85-F847-96DF-DEBD22FECE6C}"/>
              </a:ext>
            </a:extLst>
          </p:cNvPr>
          <p:cNvSpPr txBox="1"/>
          <p:nvPr/>
        </p:nvSpPr>
        <p:spPr>
          <a:xfrm>
            <a:off x="598170" y="5683210"/>
            <a:ext cx="11214930" cy="923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bwa mem -R "@RG\tID: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H8VC6ADXX.1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\t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H8VC6ADXX.1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.sample1\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tPL:HiSeq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\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tSM:Sample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 reference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fwd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rev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0748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DC98-4FE9-C844-829A-63DB7099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duplicates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5DDE9A1-4814-D448-8695-8131F1EA7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4"/>
          <a:stretch/>
        </p:blipFill>
        <p:spPr bwMode="auto">
          <a:xfrm>
            <a:off x="955147" y="1087060"/>
            <a:ext cx="8882535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C130F-1C0A-9841-A215-09D4BA3C44B4}"/>
              </a:ext>
            </a:extLst>
          </p:cNvPr>
          <p:cNvSpPr txBox="1"/>
          <p:nvPr/>
        </p:nvSpPr>
        <p:spPr>
          <a:xfrm>
            <a:off x="6493790" y="1518834"/>
            <a:ext cx="2908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Software:</a:t>
            </a:r>
          </a:p>
          <a:p>
            <a:r>
              <a:rPr lang="en-US" sz="2800" dirty="0"/>
              <a:t>	- Picard</a:t>
            </a:r>
          </a:p>
          <a:p>
            <a:r>
              <a:rPr lang="en-US" sz="2800" dirty="0"/>
              <a:t>	- </a:t>
            </a:r>
            <a:r>
              <a:rPr lang="en-US" sz="2800" dirty="0" err="1"/>
              <a:t>sambamba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7A77E-D98F-2F44-BB68-ABA83EDF912C}"/>
              </a:ext>
            </a:extLst>
          </p:cNvPr>
          <p:cNvSpPr/>
          <p:nvPr/>
        </p:nvSpPr>
        <p:spPr>
          <a:xfrm>
            <a:off x="5312979" y="1243670"/>
            <a:ext cx="4966138" cy="463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A9E52-181E-C947-9BC5-82FC8925C39F}"/>
              </a:ext>
            </a:extLst>
          </p:cNvPr>
          <p:cNvSpPr/>
          <p:nvPr/>
        </p:nvSpPr>
        <p:spPr>
          <a:xfrm>
            <a:off x="7023739" y="2032266"/>
            <a:ext cx="3384331" cy="463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A5769-E550-0F49-9070-9D8634C862A0}"/>
              </a:ext>
            </a:extLst>
          </p:cNvPr>
          <p:cNvSpPr txBox="1"/>
          <p:nvPr/>
        </p:nvSpPr>
        <p:spPr>
          <a:xfrm>
            <a:off x="6929432" y="1913132"/>
            <a:ext cx="2908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Software:</a:t>
            </a:r>
          </a:p>
          <a:p>
            <a:r>
              <a:rPr lang="en-US" sz="2800" dirty="0"/>
              <a:t>	- Picard</a:t>
            </a:r>
          </a:p>
          <a:p>
            <a:r>
              <a:rPr lang="en-US" sz="2800" dirty="0"/>
              <a:t>	- </a:t>
            </a:r>
            <a:r>
              <a:rPr lang="en-US" sz="2800" dirty="0" err="1"/>
              <a:t>sambamba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6277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96296" y="2272277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49590-7AD5-9E41-84EB-C88D73C1C8A6}"/>
              </a:ext>
            </a:extLst>
          </p:cNvPr>
          <p:cNvSpPr txBox="1"/>
          <p:nvPr/>
        </p:nvSpPr>
        <p:spPr>
          <a:xfrm>
            <a:off x="4101235" y="2272277"/>
            <a:ext cx="1294971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Filtered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7175970" y="2487720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9848607" y="2487720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2851565" y="2680607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30E2F-2733-DC47-924F-7C92A823F38E}"/>
              </a:ext>
            </a:extLst>
          </p:cNvPr>
          <p:cNvSpPr txBox="1"/>
          <p:nvPr/>
        </p:nvSpPr>
        <p:spPr>
          <a:xfrm>
            <a:off x="2660320" y="3123396"/>
            <a:ext cx="115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Fastq</a:t>
            </a:r>
            <a:endParaRPr lang="en-US" sz="2800" dirty="0"/>
          </a:p>
          <a:p>
            <a:pPr algn="ctr"/>
            <a:r>
              <a:rPr lang="en-US" sz="2800" dirty="0"/>
              <a:t>QC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D36B1-B789-D141-88F3-846FE4A3BAD2}"/>
              </a:ext>
            </a:extLst>
          </p:cNvPr>
          <p:cNvCxnSpPr/>
          <p:nvPr/>
        </p:nvCxnSpPr>
        <p:spPr>
          <a:xfrm>
            <a:off x="5962107" y="2675159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A6F256-65DE-544C-B3E6-DEDCE5A8F5B6}"/>
              </a:ext>
            </a:extLst>
          </p:cNvPr>
          <p:cNvSpPr txBox="1"/>
          <p:nvPr/>
        </p:nvSpPr>
        <p:spPr>
          <a:xfrm>
            <a:off x="5763937" y="3123396"/>
            <a:ext cx="1460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Read</a:t>
            </a:r>
            <a:br>
              <a:rPr lang="en-US" sz="2800" dirty="0"/>
            </a:br>
            <a:r>
              <a:rPr lang="en-US" sz="2800" dirty="0"/>
              <a:t>mapping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0F4B1-47D5-C443-A133-A39C0455F2AC}"/>
              </a:ext>
            </a:extLst>
          </p:cNvPr>
          <p:cNvCxnSpPr/>
          <p:nvPr/>
        </p:nvCxnSpPr>
        <p:spPr>
          <a:xfrm>
            <a:off x="8503665" y="2675158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B810E9-5C86-B24C-B481-6152F6811398}"/>
              </a:ext>
            </a:extLst>
          </p:cNvPr>
          <p:cNvSpPr txBox="1"/>
          <p:nvPr/>
        </p:nvSpPr>
        <p:spPr>
          <a:xfrm>
            <a:off x="8503665" y="3111709"/>
            <a:ext cx="1224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Variant</a:t>
            </a:r>
            <a:br>
              <a:rPr lang="en-US" sz="2800" dirty="0"/>
            </a:br>
            <a:r>
              <a:rPr lang="en-US" sz="2800" dirty="0"/>
              <a:t>Calling</a:t>
            </a:r>
          </a:p>
        </p:txBody>
      </p:sp>
    </p:spTree>
    <p:extLst>
      <p:ext uri="{BB962C8B-B14F-4D97-AF65-F5344CB8AC3E}">
        <p14:creationId xmlns:p14="http://schemas.microsoft.com/office/powerpoint/2010/main" val="8268641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32CD-407C-514D-91D8-0F4A5AE4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2D94-4161-7C42-AFB6-3647E5A8298A}"/>
              </a:ext>
            </a:extLst>
          </p:cNvPr>
          <p:cNvSpPr txBox="1"/>
          <p:nvPr/>
        </p:nvSpPr>
        <p:spPr>
          <a:xfrm>
            <a:off x="596296" y="2272277"/>
            <a:ext cx="1725175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49590-7AD5-9E41-84EB-C88D73C1C8A6}"/>
              </a:ext>
            </a:extLst>
          </p:cNvPr>
          <p:cNvSpPr txBox="1"/>
          <p:nvPr/>
        </p:nvSpPr>
        <p:spPr>
          <a:xfrm>
            <a:off x="4101235" y="2272277"/>
            <a:ext cx="1294971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Filtered</a:t>
            </a:r>
          </a:p>
          <a:p>
            <a:pPr algn="ctr"/>
            <a:r>
              <a:rPr lang="en-US" sz="2800" dirty="0" err="1"/>
              <a:t>Fastq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F83CB-1B9A-284A-A2F5-045A38AFF494}"/>
              </a:ext>
            </a:extLst>
          </p:cNvPr>
          <p:cNvSpPr txBox="1"/>
          <p:nvPr/>
        </p:nvSpPr>
        <p:spPr>
          <a:xfrm>
            <a:off x="7175970" y="2487720"/>
            <a:ext cx="89287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B64E-915B-D84D-9E44-15747D10460A}"/>
              </a:ext>
            </a:extLst>
          </p:cNvPr>
          <p:cNvSpPr txBox="1"/>
          <p:nvPr/>
        </p:nvSpPr>
        <p:spPr>
          <a:xfrm>
            <a:off x="9848607" y="2487720"/>
            <a:ext cx="129497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E72690-0D44-1348-8A05-2B11DF77B2A4}"/>
              </a:ext>
            </a:extLst>
          </p:cNvPr>
          <p:cNvCxnSpPr/>
          <p:nvPr/>
        </p:nvCxnSpPr>
        <p:spPr>
          <a:xfrm>
            <a:off x="2851565" y="2680607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30E2F-2733-DC47-924F-7C92A823F38E}"/>
              </a:ext>
            </a:extLst>
          </p:cNvPr>
          <p:cNvSpPr txBox="1"/>
          <p:nvPr/>
        </p:nvSpPr>
        <p:spPr>
          <a:xfrm>
            <a:off x="2660320" y="3123396"/>
            <a:ext cx="115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Fastq</a:t>
            </a:r>
            <a:endParaRPr lang="en-US" sz="2800" dirty="0"/>
          </a:p>
          <a:p>
            <a:pPr algn="ctr"/>
            <a:r>
              <a:rPr lang="en-US" sz="2800" dirty="0"/>
              <a:t>QC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D36B1-B789-D141-88F3-846FE4A3BAD2}"/>
              </a:ext>
            </a:extLst>
          </p:cNvPr>
          <p:cNvCxnSpPr/>
          <p:nvPr/>
        </p:nvCxnSpPr>
        <p:spPr>
          <a:xfrm>
            <a:off x="5962107" y="2675159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A6F256-65DE-544C-B3E6-DEDCE5A8F5B6}"/>
              </a:ext>
            </a:extLst>
          </p:cNvPr>
          <p:cNvSpPr txBox="1"/>
          <p:nvPr/>
        </p:nvSpPr>
        <p:spPr>
          <a:xfrm>
            <a:off x="5763937" y="3123396"/>
            <a:ext cx="1460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Read</a:t>
            </a:r>
            <a:br>
              <a:rPr lang="en-US" sz="2800" dirty="0"/>
            </a:br>
            <a:r>
              <a:rPr lang="en-US" sz="2800" dirty="0"/>
              <a:t>mapping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0F4B1-47D5-C443-A133-A39C0455F2AC}"/>
              </a:ext>
            </a:extLst>
          </p:cNvPr>
          <p:cNvCxnSpPr/>
          <p:nvPr/>
        </p:nvCxnSpPr>
        <p:spPr>
          <a:xfrm>
            <a:off x="8503665" y="2675158"/>
            <a:ext cx="772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B810E9-5C86-B24C-B481-6152F6811398}"/>
              </a:ext>
            </a:extLst>
          </p:cNvPr>
          <p:cNvSpPr txBox="1"/>
          <p:nvPr/>
        </p:nvSpPr>
        <p:spPr>
          <a:xfrm>
            <a:off x="8503665" y="3111709"/>
            <a:ext cx="1224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Variant</a:t>
            </a:r>
            <a:br>
              <a:rPr lang="en-US" sz="2800" dirty="0"/>
            </a:br>
            <a:r>
              <a:rPr lang="en-US" sz="2800" dirty="0"/>
              <a:t>Calling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023C-94E1-5840-A06D-071FAEA75F54}"/>
              </a:ext>
            </a:extLst>
          </p:cNvPr>
          <p:cNvSpPr txBox="1"/>
          <p:nvPr/>
        </p:nvSpPr>
        <p:spPr>
          <a:xfrm>
            <a:off x="2524565" y="4329113"/>
            <a:ext cx="142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Trimmomatic</a:t>
            </a:r>
            <a:endParaRPr lang="en-US" dirty="0"/>
          </a:p>
          <a:p>
            <a:r>
              <a:rPr lang="en-US" dirty="0" err="1"/>
              <a:t>FiltLong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F3DC0-16A4-9248-92C1-0E7DA451C3A2}"/>
              </a:ext>
            </a:extLst>
          </p:cNvPr>
          <p:cNvSpPr txBox="1"/>
          <p:nvPr/>
        </p:nvSpPr>
        <p:spPr>
          <a:xfrm>
            <a:off x="5797984" y="4329112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minimap2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97F05-D687-894A-B693-A2A832128154}"/>
              </a:ext>
            </a:extLst>
          </p:cNvPr>
          <p:cNvSpPr txBox="1"/>
          <p:nvPr/>
        </p:nvSpPr>
        <p:spPr>
          <a:xfrm>
            <a:off x="8711058" y="4329111"/>
            <a:ext cx="1136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Bcftools</a:t>
            </a:r>
            <a:br>
              <a:rPr lang="en-US" dirty="0"/>
            </a:br>
            <a:r>
              <a:rPr lang="en-US" dirty="0"/>
              <a:t>GATK</a:t>
            </a:r>
          </a:p>
          <a:p>
            <a:r>
              <a:rPr lang="en-US" dirty="0" err="1"/>
              <a:t>FreeBayes</a:t>
            </a:r>
            <a:endParaRPr lang="en-US" dirty="0"/>
          </a:p>
          <a:p>
            <a:endParaRPr lang="en-US" dirty="0"/>
          </a:p>
          <a:p>
            <a:r>
              <a:rPr lang="en-US" dirty="0"/>
              <a:t>Medaka</a:t>
            </a:r>
          </a:p>
          <a:p>
            <a:r>
              <a:rPr lang="en-US" dirty="0"/>
              <a:t>Clair3</a:t>
            </a:r>
          </a:p>
          <a:p>
            <a:r>
              <a:rPr lang="en-US" dirty="0"/>
              <a:t>Longshot</a:t>
            </a:r>
          </a:p>
        </p:txBody>
      </p:sp>
    </p:spTree>
    <p:extLst>
      <p:ext uri="{BB962C8B-B14F-4D97-AF65-F5344CB8AC3E}">
        <p14:creationId xmlns:p14="http://schemas.microsoft.com/office/powerpoint/2010/main" val="262366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21267</TotalTime>
  <Words>3370</Words>
  <Application>Microsoft Macintosh PowerPoint</Application>
  <PresentationFormat>Widescreen</PresentationFormat>
  <Paragraphs>1521</Paragraphs>
  <Slides>114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5" baseType="lpstr">
      <vt:lpstr>Arial MT</vt:lpstr>
      <vt:lpstr>Google Sans</vt:lpstr>
      <vt:lpstr>Arial</vt:lpstr>
      <vt:lpstr>Calibri</vt:lpstr>
      <vt:lpstr>Calibri Light</vt:lpstr>
      <vt:lpstr>Consolas</vt:lpstr>
      <vt:lpstr>Menlo</vt:lpstr>
      <vt:lpstr>Myriad Pro</vt:lpstr>
      <vt:lpstr>Roboto</vt:lpstr>
      <vt:lpstr>Times New Roman</vt:lpstr>
      <vt:lpstr>Office Theme</vt:lpstr>
      <vt:lpstr>Whole-Genome sequencing technologies</vt:lpstr>
      <vt:lpstr>Learning objectives</vt:lpstr>
      <vt:lpstr>Why is DNA sequencing important</vt:lpstr>
      <vt:lpstr>History of genome sequencing</vt:lpstr>
      <vt:lpstr>Genomics technology</vt:lpstr>
      <vt:lpstr>Genomics technology</vt:lpstr>
      <vt:lpstr>Genomics technology</vt:lpstr>
      <vt:lpstr>Sanger sequencing</vt:lpstr>
      <vt:lpstr>Sanger sequencing</vt:lpstr>
      <vt:lpstr>Sanger sequencing</vt:lpstr>
      <vt:lpstr>Sanger sequencing</vt:lpstr>
      <vt:lpstr>Sanger sequencing</vt:lpstr>
      <vt:lpstr>Sanger sequencing</vt:lpstr>
      <vt:lpstr>Sanger sequencing throughput</vt:lpstr>
      <vt:lpstr>Genomics technology</vt:lpstr>
      <vt:lpstr>Second Generation Sequencing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Input DNA CCATAGTATATCTCGGCTCTAGGCCCTCATTTTTT CCATAGTATATCTCGGCTCTAGGCCCTCATTTTTT CCATAGTATATCTCGGCTCTAGGCCCTCATTTTTT CCATAGTATATCTCGGCTCTAGGCCCTCATTTTTT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The Illumina Flowcell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Illumina – Sequencing by synthesis</vt:lpstr>
      <vt:lpstr>FASTQ format – Sequencing reads</vt:lpstr>
      <vt:lpstr>FASTQ format – Sequencing reads</vt:lpstr>
      <vt:lpstr>FASTQ format – Sequencing reads</vt:lpstr>
      <vt:lpstr>FASTQ format – Sequencing reads</vt:lpstr>
      <vt:lpstr>Genomics technology</vt:lpstr>
      <vt:lpstr>Third Generation Sequencing</vt:lpstr>
      <vt:lpstr>Long read platforms comparison</vt:lpstr>
      <vt:lpstr>Long read sequencing</vt:lpstr>
      <vt:lpstr>PacBio sequencing</vt:lpstr>
      <vt:lpstr>PacBio sequencing</vt:lpstr>
      <vt:lpstr>PacBio sequencing</vt:lpstr>
      <vt:lpstr>Pacific Biosciences - PacBio</vt:lpstr>
      <vt:lpstr>Nanopore sequencing</vt:lpstr>
      <vt:lpstr>Nanopore sequencing</vt:lpstr>
      <vt:lpstr>Nanopore sequencing</vt:lpstr>
      <vt:lpstr>Oxford Nanopore - ONT</vt:lpstr>
      <vt:lpstr>Oxford Nanopore - ONT</vt:lpstr>
      <vt:lpstr>Oxford Nanopore - ONT</vt:lpstr>
      <vt:lpstr>Oxford Nanopore - ONT</vt:lpstr>
      <vt:lpstr>First Generation Sequencing</vt:lpstr>
      <vt:lpstr>Second Generation Sequencing</vt:lpstr>
      <vt:lpstr>Third Generation Sequencing</vt:lpstr>
      <vt:lpstr>Review Sequencing Technologies</vt:lpstr>
      <vt:lpstr>Assignment 1</vt:lpstr>
      <vt:lpstr>Assignment 1</vt:lpstr>
      <vt:lpstr>Assignment 1</vt:lpstr>
      <vt:lpstr>Quality check</vt:lpstr>
      <vt:lpstr>Quality check</vt:lpstr>
      <vt:lpstr>Quality check</vt:lpstr>
      <vt:lpstr>Quality check</vt:lpstr>
      <vt:lpstr>Quality check</vt:lpstr>
      <vt:lpstr>Quality check</vt:lpstr>
      <vt:lpstr>Quality check</vt:lpstr>
      <vt:lpstr>Quality check</vt:lpstr>
      <vt:lpstr>Quality check</vt:lpstr>
      <vt:lpstr>Quality check</vt:lpstr>
      <vt:lpstr>Quality check</vt:lpstr>
      <vt:lpstr>Assignment 1</vt:lpstr>
      <vt:lpstr>Mapping and variant calling</vt:lpstr>
      <vt:lpstr>The SAM/BAM format</vt:lpstr>
      <vt:lpstr>The SAM/BAM format</vt:lpstr>
      <vt:lpstr>The SAM/BAM format</vt:lpstr>
      <vt:lpstr>Mapping – Read Groups</vt:lpstr>
      <vt:lpstr>Marking duplicates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  <vt:lpstr>Assignment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Torres Ortiz</dc:creator>
  <cp:lastModifiedBy>Arturo Torres Ortiz</cp:lastModifiedBy>
  <cp:revision>32</cp:revision>
  <dcterms:created xsi:type="dcterms:W3CDTF">2025-01-12T18:04:07Z</dcterms:created>
  <dcterms:modified xsi:type="dcterms:W3CDTF">2026-02-18T23:07:59Z</dcterms:modified>
</cp:coreProperties>
</file>